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5" r:id="rId2"/>
  </p:sldMasterIdLst>
  <p:notesMasterIdLst>
    <p:notesMasterId r:id="rId20"/>
  </p:notesMasterIdLst>
  <p:sldIdLst>
    <p:sldId id="623" r:id="rId3"/>
    <p:sldId id="719" r:id="rId4"/>
    <p:sldId id="720" r:id="rId5"/>
    <p:sldId id="716" r:id="rId6"/>
    <p:sldId id="722" r:id="rId7"/>
    <p:sldId id="723" r:id="rId8"/>
    <p:sldId id="724" r:id="rId9"/>
    <p:sldId id="726" r:id="rId10"/>
    <p:sldId id="765" r:id="rId11"/>
    <p:sldId id="753" r:id="rId12"/>
    <p:sldId id="762" r:id="rId13"/>
    <p:sldId id="761" r:id="rId14"/>
    <p:sldId id="738" r:id="rId15"/>
    <p:sldId id="737" r:id="rId16"/>
    <p:sldId id="741" r:id="rId17"/>
    <p:sldId id="766" r:id="rId18"/>
    <p:sldId id="763" r:id="rId1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Чингиз Алекешев" initials="ЧА" lastIdx="2" clrIdx="0">
    <p:extLst>
      <p:ext uri="{19B8F6BF-5375-455C-9EA6-DF929625EA0E}">
        <p15:presenceInfo xmlns:p15="http://schemas.microsoft.com/office/powerpoint/2012/main" userId="c7cedf4192d9c6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D48"/>
    <a:srgbClr val="ABDFEB"/>
    <a:srgbClr val="FFC000"/>
    <a:srgbClr val="C2E8F1"/>
    <a:srgbClr val="165790"/>
    <a:srgbClr val="FF9800"/>
    <a:srgbClr val="FAC090"/>
    <a:srgbClr val="2E576E"/>
    <a:srgbClr val="164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5822" autoAdjust="0"/>
  </p:normalViewPr>
  <p:slideViewPr>
    <p:cSldViewPr snapToGrid="0" snapToObjects="1">
      <p:cViewPr varScale="1">
        <p:scale>
          <a:sx n="117" d="100"/>
          <a:sy n="117" d="100"/>
        </p:scale>
        <p:origin x="120" y="420"/>
      </p:cViewPr>
      <p:guideLst>
        <p:guide orient="horz" pos="2137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A5F3B-37E3-4C49-B04C-CACFECC75FEC}" type="datetimeFigureOut">
              <a:rPr lang="x-none" smtClean="0"/>
              <a:t>25.01.2023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F4311-4D01-2E4D-BCCB-4B9E5D4A652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4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76FD-527E-4C71-A1A9-372CDF9F31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1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76FD-527E-4C71-A1A9-372CDF9F313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7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45B0-B7F3-4973-B933-E73F6B2D04D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6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F3788C-A759-394C-84AB-DCCE73B9219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85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3E16D-A213-F34C-B061-D0569C81A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BBD12-3106-0D48-8496-DABE593C3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CBA32-CD8D-434A-B9EF-AB933151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5457-1ED2-43E1-A32A-B1ABDD6B840D}" type="datetime1">
              <a:rPr lang="ru-RU" smtClean="0"/>
              <a:t>25.01.2023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19C7B-A95B-F040-A1E5-10B434B3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A4F8B-A982-654D-B709-534B1C0C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D614-C05F-FC44-AD0E-490470F669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71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2B2AA-A485-F846-97D1-AB74385B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7CCFE-D530-8441-9A1F-2800A1B71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C35FD-AD6C-374F-8C53-CA08418C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F0A0-4CA0-46E7-8F96-4A80767562E1}" type="datetime1">
              <a:rPr lang="ru-RU" smtClean="0"/>
              <a:t>25.01.2023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74C2F-16C9-D24B-8696-DF936C0C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3B6E-6637-5643-9DA4-FF3DFFC0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D614-C05F-FC44-AD0E-490470F669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22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1A0D10-F7B1-2E4C-9BFC-7297190E29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AD8E5-1AEE-884F-B91D-6D0E26E99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68F2B-7F84-F34D-90ED-9DCFD109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7E1D-F4C2-4E82-B7C6-48C153DB74FF}" type="datetime1">
              <a:rPr lang="ru-RU" smtClean="0"/>
              <a:t>25.01.2023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96EBD-199D-D848-91FC-0BE82DDB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5D430-19F7-454D-9CAF-A7FEF04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D614-C05F-FC44-AD0E-490470F669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4046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98" b="1" i="0">
                <a:solidFill>
                  <a:srgbClr val="00AFE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9911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69FC-7A66-1B40-914C-8AACCC7F6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7FCFEB-2959-FE46-B456-C432394FE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57115-5993-564E-B949-D4E0A739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A6F5-7544-49A5-A690-BD7855C8B5C2}" type="datetime1">
              <a:rPr lang="ru-RU" smtClean="0"/>
              <a:t>25.01.2023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1B249-D2C5-D945-BF65-510FAA59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8DA2F-3C49-E543-8E8D-1DD08680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7B81-DD04-BA41-B013-20159D12646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5415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9A56-BB46-4D44-A939-7D326C2D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3B45A-E21D-CF4E-9723-73BAC0407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E09B5-0D7A-A048-9E8F-10EB74D95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27DD-0D85-4FD3-9AB5-4409C4DFC616}" type="datetime1">
              <a:rPr lang="ru-RU" smtClean="0"/>
              <a:t>25.01.2023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67BC5-8E70-C64D-9031-E1447D037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11DF7-83C0-B74D-A2B0-D69AA9B5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7B81-DD04-BA41-B013-20159D12646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5884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3E310-F949-7D4A-8498-BB1E5CBE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B097C-D7A8-964E-A080-ED731A4E5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D6510-47F9-704F-915B-87F96B99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0C5D-96B5-4239-B5D8-7BB5BC71000B}" type="datetime1">
              <a:rPr lang="ru-RU" smtClean="0"/>
              <a:t>25.01.2023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D43A4-94DF-7043-90D7-369B2071C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85299-B4A7-3D43-B5A6-465E6556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7B81-DD04-BA41-B013-20159D12646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2502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FD6D1-8E5C-7A4F-8AEE-937561BB3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9F8F6-D80C-DE44-8014-63C374F59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E0F23-AC93-4B45-BEFE-E08442616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49338-E898-DF4F-9108-4B1889122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1132-0E29-4DAB-BEF2-765175080779}" type="datetime1">
              <a:rPr lang="ru-RU" smtClean="0"/>
              <a:t>25.01.2023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4F499-86FD-1C40-BFC9-2AB1EF80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F0CAA-DD73-B449-81D9-1D2F6ABD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7B81-DD04-BA41-B013-20159D12646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5971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B2FFD-A0F0-6343-B846-CE90B101D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3B95B-B5CF-B040-BB1E-4FF500C77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D9FB6-1A17-364F-ADAA-0968D49F9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7A2660-37DE-E84F-884E-D829B1046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AE5BC0-9048-C745-8E62-6795DA0C6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B27FB3-A9BD-2F4F-919C-D05E5391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F85F-A154-41E9-847D-43BD75D2B546}" type="datetime1">
              <a:rPr lang="ru-RU" smtClean="0"/>
              <a:t>25.01.2023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C3941E-EE97-6D41-9753-453BE51A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5669FF-2415-DF4C-9CEA-F4C2ECDD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7B81-DD04-BA41-B013-20159D12646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5979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8196-A28F-3A45-9BA7-904A63568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2F3090-1046-B048-83D1-5D9F6CF4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8428-ECF7-491C-A3E7-73B2F438870C}" type="datetime1">
              <a:rPr lang="ru-RU" smtClean="0"/>
              <a:t>25.01.2023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5A539-5C70-C847-843E-C443F7848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8821B-0DFE-7044-8ECF-22AA4D5D2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7B81-DD04-BA41-B013-20159D12646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3597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18C09B-0D1A-0E4B-BD01-2A06D516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EAA0-AF11-4FD6-BF1F-EC7E8F3A73A4}" type="datetime1">
              <a:rPr lang="ru-RU" smtClean="0"/>
              <a:t>25.01.2023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6B122-57C9-CB4D-B000-FD3553BF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E51FE-5C9B-0A43-8CDC-23074CD9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7B81-DD04-BA41-B013-20159D12646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925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CC40-9D91-9049-9ED6-52CDF88E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0A7F5-65C3-6B44-A319-EC6545A0B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6DA7F-FB00-0645-BFC3-EF11A67F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41B2-3AE2-4D3A-8C70-A93B74183967}" type="datetime1">
              <a:rPr lang="ru-RU" smtClean="0"/>
              <a:t>25.01.2023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7450D-18F6-174C-808B-885C82E9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D1BF8-07A1-F94A-8D93-921B98CD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D614-C05F-FC44-AD0E-490470F669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2338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741B-8187-D942-8084-1EA11D64F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EF462-8448-0344-8920-2AA473479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A08B1-FB16-BA4B-BA9F-1A9EC9D08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35682-7147-974D-906B-6906B38E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035D-6CED-485F-A8E0-21FFDEBBA2A4}" type="datetime1">
              <a:rPr lang="ru-RU" smtClean="0"/>
              <a:t>25.01.2023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EBC82-7F24-444A-B805-F445310F6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1E4C8-451A-3B4A-89AD-B0542B30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7B81-DD04-BA41-B013-20159D12646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853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A392-52AF-3345-B292-5D742C8F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62B05F-FACF-6645-8D98-FF3C1219F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DA993-4B43-A54B-B61A-B52F62853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86228-14CD-6544-B495-7861A2D5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1C64-514F-45F5-A625-83976A22C508}" type="datetime1">
              <a:rPr lang="ru-RU" smtClean="0"/>
              <a:t>25.01.2023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FA548-A4BE-2742-B845-D6A880CD2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A3BBA-9185-E54B-A4CA-3241F719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7B81-DD04-BA41-B013-20159D12646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4004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0355-B87D-F344-BD39-1A370F68C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A6F2F4-0E3B-7D42-89B4-822B2435E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7FBE6-9883-A746-AC08-EB085C1B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D08B-7D9E-4E4E-B9A8-14CD870C1542}" type="datetime1">
              <a:rPr lang="ru-RU" smtClean="0"/>
              <a:t>25.01.2023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76DF0-A53B-544F-ACE1-9448C3D2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F3CFC-BA5A-2841-AAB1-EEFC201D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7B81-DD04-BA41-B013-20159D12646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21323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CF5250-7650-CE48-99A6-71D1F7361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4250E-6D92-A840-9A85-652E42FEB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37B5-B9FF-8A44-A4DB-B11A9F093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CD79-462E-4B2B-88A5-F84245912522}" type="datetime1">
              <a:rPr lang="ru-RU" smtClean="0"/>
              <a:t>25.01.2023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72A50-EE38-C445-AC14-FD67DCE6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4A47A-2219-D041-845E-9DAE03CA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7B81-DD04-BA41-B013-20159D12646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7183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98" b="1" i="0">
                <a:solidFill>
                  <a:srgbClr val="00AFE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338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8A82-3F3E-3A44-97A6-D9F331AC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DDA5C-584A-8E42-B5A1-1DD512257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49B1B-D2BD-8D4F-9149-3103973C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1068-0CEE-4225-AE15-60452E585C53}" type="datetime1">
              <a:rPr lang="ru-RU" smtClean="0"/>
              <a:t>25.01.2023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80044-2745-564F-A80D-FB6492838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1115F-C376-2F46-980E-109DBA11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D614-C05F-FC44-AD0E-490470F669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61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529E-70C6-7642-A5F8-2320EAB7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61C5E-7C7F-7746-AEA3-FA15B45B5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D8653-BEE1-684F-9183-57B42867A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9B79B-C00F-BF40-B664-C95854F0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7540-255F-49F5-BEF2-E21B0A0AA7EF}" type="datetime1">
              <a:rPr lang="ru-RU" smtClean="0"/>
              <a:t>25.01.2023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EACB2-4FF3-1749-9E9E-0A43561F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82FA1-13F0-994D-ADDA-A32A0184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D614-C05F-FC44-AD0E-490470F669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794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37FCB-D9FC-A946-882F-AD1A7678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7D857-E3F3-2E49-A98B-30CFB79AF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733EE-5802-C244-ADDD-421D30A61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F52CAE-99B9-C84B-8AF1-207347C5AE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6582A-D4E0-264D-BB75-3050BCB9E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E906DD-3CCF-A54F-AD56-66CCAEF0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A945-FAD8-41F4-97CD-325A425FF5F6}" type="datetime1">
              <a:rPr lang="ru-RU" smtClean="0"/>
              <a:t>25.01.2023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8C48EC-BD07-1F4D-B085-CB7DBCF6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A03503-A220-2042-8D9E-C9C14DB3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D614-C05F-FC44-AD0E-490470F669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471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FE275-3746-294A-9C96-E27555558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B741CC-36B7-564F-A559-621E7EEE4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9B46-5F04-426A-B85C-301B30C8CC46}" type="datetime1">
              <a:rPr lang="ru-RU" smtClean="0"/>
              <a:t>25.01.2023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35EF0-5AC8-1C48-8653-EE7795E0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AD667-966F-6A49-98D6-B9A5A65F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D614-C05F-FC44-AD0E-490470F669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885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46688-2761-7142-A507-498791688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C87-405D-44C5-BF15-2307F611CE41}" type="datetime1">
              <a:rPr lang="ru-RU" smtClean="0"/>
              <a:t>25.01.2023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990FC-0FFB-5041-AA4E-C7A61DF6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C10F4-934E-1F43-91C5-05EF1B31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D614-C05F-FC44-AD0E-490470F669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165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F31E-DA7B-614F-B603-1B02BE10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8A503-F9E6-EE49-A94C-C650C671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B413B-2133-3041-8B20-9612E1940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16AB8-7CA8-0245-9DA0-169D59484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2353-263E-49B5-95BF-8CA1BDF9DEF6}" type="datetime1">
              <a:rPr lang="ru-RU" smtClean="0"/>
              <a:t>25.01.2023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911CA-0E24-DA44-B98E-0DB80D067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77A5B-B1BB-B34F-8621-FB79F1E72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D614-C05F-FC44-AD0E-490470F669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001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E16A4-8BE8-BD43-AADE-60AB63F5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4A0D30-291E-124A-8E96-58E5C308A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87AC6-FDC1-3A4A-99C2-8FB82F794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3D667-A0E3-DB4D-9E21-7274CBE1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39AF-FDB8-4DDA-8496-DE4902716DA1}" type="datetime1">
              <a:rPr lang="ru-RU" smtClean="0"/>
              <a:t>25.01.2023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AD717-3D6E-D045-9CD3-4E7AD8D1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A50C7-B53F-9748-845E-92FBD717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D614-C05F-FC44-AD0E-490470F669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439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02CACC-F73E-A94B-8BA2-05E3516F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6064B-5C34-174F-AEA1-F7A64E5C7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ABF3F-2BC4-6D42-B5A9-C2AFE5A6F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494D7-3023-4D41-872C-D0B32FADC872}" type="datetime1">
              <a:rPr lang="ru-RU" smtClean="0"/>
              <a:t>25.01.2023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89503-AABB-2747-9330-B2F789267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735BC-B4D7-4B45-8DC4-67C5CD9D5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6D614-C05F-FC44-AD0E-490470F669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826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3EBF1D-9963-2F4F-AD09-845275A8D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A4301-5307-2E4E-8AB1-C3CF8BA73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20C78-DF95-0A42-AA05-AF666780A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3CA94-505A-4D93-A3C2-878A4F068E42}" type="datetime1">
              <a:rPr lang="ru-RU" smtClean="0"/>
              <a:t>25.01.2023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7DC97-99AD-7844-925A-CADCF29A1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62C91-19C1-7741-88E1-91CB3A6CB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7B81-DD04-BA41-B013-20159D12646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137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3210165"/>
            <a:ext cx="12192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АНТИКОРРУПЦИОННАЯ  ПОЛИТИКА</a:t>
            </a:r>
            <a:endParaRPr lang="ru-RU" sz="4400" b="1" dirty="0">
              <a:solidFill>
                <a:srgbClr val="FFC000"/>
              </a:solidFill>
              <a:latin typeface="Aeroport" panose="020000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29" y="1184720"/>
            <a:ext cx="1583140" cy="163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8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03438D-AEC6-4FE2-BDD4-0F223D5F6C13}"/>
              </a:ext>
            </a:extLst>
          </p:cNvPr>
          <p:cNvSpPr/>
          <p:nvPr/>
        </p:nvSpPr>
        <p:spPr>
          <a:xfrm>
            <a:off x="3976384" y="898674"/>
            <a:ext cx="7462993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dirty="0">
                <a:solidFill>
                  <a:srgbClr val="FFC000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СТАТЬЯ 16: </a:t>
            </a:r>
          </a:p>
          <a:p>
            <a:pPr algn="just">
              <a:lnSpc>
                <a:spcPct val="120000"/>
              </a:lnSpc>
            </a:pPr>
            <a:r>
              <a:rPr lang="ru-RU" sz="140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«В СУБЪЕКТАХ КВАЗИГОСУДАРСТВЕННОГО СЕКТОРА </a:t>
            </a:r>
            <a:r>
              <a:rPr lang="ru-RU" sz="1400" b="1" u="sng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ОПРЕДЕЛЯЮТСЯ СТРУКТУРНЫЕ ПОДРАЗДЕЛЕНИЯ</a:t>
            </a:r>
            <a:r>
              <a:rPr lang="ru-RU" sz="1400" u="sng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b="1" u="sng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ЛИБО ОТВЕТСТВЕННОЕ ЛИЦО</a:t>
            </a:r>
            <a:r>
              <a:rPr lang="ru-RU" sz="1400" u="sng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u="sng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ИСПОЛНЯЮЩИЕ ФУНКЦИИ АНТИКОРРУПЦИОННЫХ КОМПЛАЕНС-СЛУЖБ</a:t>
            </a:r>
            <a:r>
              <a:rPr lang="ru-RU" sz="140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, ОСНОВНОЙ ЗАДАЧЕЙ КОТОРЫХ ЯВЛЯЕТСЯ </a:t>
            </a:r>
            <a:r>
              <a:rPr lang="ru-RU" sz="1400" b="1" u="sng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ОБЕСПЕЧЕНИЕ СОБЛЮДЕНИЯ СООТВЕТСТВУЮЩЕЙ ОРГАНИЗАЦИЕЙ И ЕЕ РАБОТНИКАМИ ЗАКОНОДАТЕЛЬСТВА РЕСПУБЛИКИ КАЗАХСТАН О ПРОТИВОДЕЙСТВИИ КОРРУПЦИИ</a:t>
            </a:r>
            <a:r>
              <a:rPr lang="ru-RU" sz="140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  <a:endParaRPr lang="ru-RU" sz="1600" dirty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4" descr="Закон РК о противодействии коррупции — Купить за 660 тг. — Книга">
            <a:extLst>
              <a:ext uri="{FF2B5EF4-FFF2-40B4-BE49-F238E27FC236}">
                <a16:creationId xmlns:a16="http://schemas.microsoft.com/office/drawing/2014/main" id="{1B54715A-B0D2-486E-ADEB-FDE730CAA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19" y="1886637"/>
            <a:ext cx="2468626" cy="349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2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03438D-AEC6-4FE2-BDD4-0F223D5F6C13}"/>
              </a:ext>
            </a:extLst>
          </p:cNvPr>
          <p:cNvSpPr/>
          <p:nvPr/>
        </p:nvSpPr>
        <p:spPr>
          <a:xfrm>
            <a:off x="3930874" y="2960525"/>
            <a:ext cx="7462992" cy="30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srgbClr val="FFC000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 1 ЯНВАРЯ 2022 ГОДА</a:t>
            </a:r>
          </a:p>
          <a:p>
            <a:pPr algn="just">
              <a:lnSpc>
                <a:spcPct val="120000"/>
              </a:lnSpc>
            </a:pPr>
            <a:r>
              <a:rPr lang="ru-RU" sz="140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«АНТИКОРРУПЦИОННАЯ КОМПЛАЕНС-СЛУЖБА ОСУЩЕСТВЛЯЕТ СВОИ ПОЛНОМОЧИЯ НЕЗАВИСИМО ОТ ИСПОЛНИТЕЛЬНОГО ОРГАНА, ДОЛЖНОСТНЫХ ЛИЦ СУБЪЕКТА КВАЗИГОСУДАРСТВЕННОГО СЕКТОРА, </a:t>
            </a:r>
            <a:r>
              <a:rPr lang="ru-RU" sz="1400" b="1" u="sng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ПОДОТЧЕТНА СОВЕТУ ДИРЕКТОРОВ, НАБЛЮДАТЕЛЬНОМУ СОВЕТУ</a:t>
            </a:r>
            <a:r>
              <a:rPr lang="ru-RU" sz="1400" u="sng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(ПРИ ЕГО НАЛИЧИИ) </a:t>
            </a:r>
            <a:r>
              <a:rPr lang="ru-RU" sz="1400" b="1" u="sng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ИЛИ ИНОМУ НЕЗАВИСИМОМУ ОРГАНУ</a:t>
            </a:r>
            <a:r>
              <a:rPr lang="ru-RU" sz="1400" u="sng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u="sng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УПРАВЛЕНИЯ</a:t>
            </a:r>
            <a:r>
              <a:rPr lang="ru-RU" sz="140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И ЯВЛЯЕТСЯ НЕЗАВИСИМОЙ ПРИ ОБЕСПЕЧЕНИИ СОБЛЮДЕНИЯ ТРЕБОВАНИЙ ЗАКОНОДАТЕЛЬСТВА РЕСПУБЛИКИ КАЗАХСТАН О ПРОТИВОДЕЙСТВИИ КОРРУПЦИИ. </a:t>
            </a:r>
            <a:r>
              <a:rPr lang="ru-RU" sz="1400" b="1" u="sng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КОМПЕТЕНЦИЯ, ОРГАНИЗАЦИЯ И ПОРЯДОК ДЕЯТЕЛЬНОСТИ АНТИКОРРУПЦИОННОЙ КОМПЛАЕНС-СЛУЖБЫ ОПРЕДЕЛЯЮТСЯ ВНУТРЕННИМ АКТОМ СУБЪЕКТА КВАЗИГОСУДАРСТВЕННОГО СЕКТОРА</a:t>
            </a:r>
            <a:r>
              <a:rPr lang="ru-RU" sz="140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  <a:endParaRPr lang="ru-RU" sz="1600" dirty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2246" y="468283"/>
            <a:ext cx="7119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АНТИКОРРУПЦИОННЫЙ КОМПЛАЕНС </a:t>
            </a:r>
            <a:endParaRPr lang="ru-RU" sz="2800" dirty="0">
              <a:latin typeface="Aeroport" panose="02000000000000000000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6384" y="5942098"/>
            <a:ext cx="73719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pc="10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МЕТОДИЧЕСКИЕ РЕКОМЕНДАЦИИ ПО ОРГАНИЗАЦИИ ИНСТИТУТА АНТИКОРРУПЦИОННОГО </a:t>
            </a:r>
            <a:r>
              <a:rPr lang="ru-RU" sz="1400" b="1" spc="1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КОМПЛАЕНСА</a:t>
            </a:r>
          </a:p>
          <a:p>
            <a:pPr algn="ctr"/>
            <a:r>
              <a:rPr lang="ru-RU" sz="1400" b="1" spc="10" dirty="0">
                <a:solidFill>
                  <a:srgbClr val="FFC000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УТВЕРЖДЕНЫ 30 ДЕКАБРЯ 2020 ГОДА</a:t>
            </a:r>
            <a:endParaRPr lang="ru-RU" sz="1400" b="1" dirty="0">
              <a:solidFill>
                <a:srgbClr val="FFC000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spc="1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b="1" dirty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7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802" y="807"/>
            <a:ext cx="12191999" cy="728292"/>
          </a:xfrm>
          <a:prstGeom prst="rect">
            <a:avLst/>
          </a:prstGeom>
          <a:solidFill>
            <a:srgbClr val="002D48"/>
          </a:solidFill>
          <a:ln>
            <a:solidFill>
              <a:srgbClr val="002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Google Shape;258;p2"/>
          <p:cNvSpPr txBox="1"/>
          <p:nvPr/>
        </p:nvSpPr>
        <p:spPr>
          <a:xfrm>
            <a:off x="751363" y="153630"/>
            <a:ext cx="1070287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КООРДИНАЦИЯ АНТИКОРРУПЦИОННОГО КОМПЛАЕНСА</a:t>
            </a:r>
            <a:endParaRPr lang="ru-RU" sz="2400" b="1" dirty="0">
              <a:solidFill>
                <a:srgbClr val="FFC000"/>
              </a:solidFill>
              <a:latin typeface="Aeroport" panose="020000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50" y="1031245"/>
            <a:ext cx="4441370" cy="5622647"/>
          </a:xfrm>
          <a:prstGeom prst="rect">
            <a:avLst/>
          </a:prstGeom>
          <a:solidFill>
            <a:srgbClr val="002D48"/>
          </a:solidFill>
          <a:ln>
            <a:solidFill>
              <a:srgbClr val="002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4374" y="1224642"/>
            <a:ext cx="3584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4"/>
                </a:solidFill>
                <a:latin typeface="Aeroport" panose="02000000000000000000" pitchFamily="2" charset="-52"/>
              </a:rPr>
              <a:t>УСИЛЕНИЕ КООРДИНИРУЮЩЕЙ РОЛИ АГЕНТСТВА</a:t>
            </a:r>
            <a:endParaRPr lang="ru-RU" sz="1800" b="1" dirty="0">
              <a:solidFill>
                <a:schemeClr val="accent4"/>
              </a:solidFill>
              <a:latin typeface="Aeroport" panose="02000000000000000000" pitchFamily="2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3739" y="2272907"/>
            <a:ext cx="39453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C000"/>
                </a:solidFill>
                <a:latin typeface="Aeroport" panose="02000000000000000000" pitchFamily="2" charset="-52"/>
              </a:rPr>
              <a:t>3 ЯНВАРЯ ТЕКУЩЕГО ГОДА </a:t>
            </a:r>
            <a:r>
              <a:rPr lang="ru-RU" sz="1200" dirty="0" smtClean="0">
                <a:solidFill>
                  <a:schemeClr val="bg1"/>
                </a:solidFill>
                <a:latin typeface="Aeroport" panose="02000000000000000000" pitchFamily="2" charset="-52"/>
              </a:rPr>
              <a:t>ГЛАВОЙ ГОСУДАРСТВА ПОДПИСАН ЗАКОН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eroport" panose="02000000000000000000" pitchFamily="2" charset="-52"/>
              </a:rPr>
              <a:t>«О ВНЕСЕНИИ ИЗМЕНЕНИЙ И ДОПОЛНЕНИЙ В НЕКОТОРЫЕ ЗАКОНОДАТЕЛЬНЫЕ АКТЫ РЕСПУБЛИКИ КАЗАХСТАН ПО ВОПРОСАМ ПРОТИВОДЕЙСТВИЯ КОРРУПЦИИ И ОБЕСПЕЧЕНИЯ БЕЗОПАСНОСТИ ЛИЦ, ПОДЛЕЖАЩИХ ГОСУДАРСТВЕННОЙ ЗАЩИТЕ».</a:t>
            </a:r>
            <a:endParaRPr lang="ru-RU" sz="1200" dirty="0">
              <a:solidFill>
                <a:schemeClr val="bg1"/>
              </a:solidFill>
              <a:latin typeface="Aeroport" panose="02000000000000000000" pitchFamily="2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6978" y="4192382"/>
            <a:ext cx="39453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1"/>
                </a:solidFill>
                <a:latin typeface="Aeroport" panose="02000000000000000000" pitchFamily="2" charset="-52"/>
              </a:rPr>
              <a:t>РАЗРАБОТКА И УТВЕРЖДЕНИЕ АГЕНТСТВОМ </a:t>
            </a:r>
            <a:r>
              <a:rPr lang="ru-RU" sz="1200" b="1" dirty="0" smtClean="0">
                <a:solidFill>
                  <a:schemeClr val="accent4"/>
                </a:solidFill>
                <a:latin typeface="Aeroport" panose="02000000000000000000" pitchFamily="2" charset="-52"/>
              </a:rPr>
              <a:t>ТИПОВОГО ПОЛОЖЕНИЯ </a:t>
            </a:r>
            <a:r>
              <a:rPr lang="ru-RU" sz="1200" dirty="0" smtClean="0">
                <a:solidFill>
                  <a:schemeClr val="bg1"/>
                </a:solidFill>
                <a:latin typeface="Aeroport" panose="02000000000000000000" pitchFamily="2" charset="-52"/>
              </a:rPr>
              <a:t>ОБ АНТИКОРРУПЦИОННЫХ КОМПЛАЕНС-СЛУЖБАХ В СУБЪЕКТАХ КВАЗИГОСУДАРСТВЕННОГО СЕКТОРА;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bg1"/>
              </a:solidFill>
              <a:latin typeface="Aeroport" panose="02000000000000000000" pitchFamily="2" charset="-52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1"/>
                </a:solidFill>
                <a:latin typeface="Aeroport" panose="02000000000000000000" pitchFamily="2" charset="-52"/>
              </a:rPr>
              <a:t>КООРДИНАЦИЯ ДЕЯТЕЛЬНОСТИ </a:t>
            </a:r>
            <a:r>
              <a:rPr lang="ru-RU" sz="1200" b="1" dirty="0" smtClean="0">
                <a:solidFill>
                  <a:schemeClr val="accent4"/>
                </a:solidFill>
                <a:latin typeface="Aeroport" panose="02000000000000000000" pitchFamily="2" charset="-52"/>
              </a:rPr>
              <a:t>СУБЪЕКТОВ КВАЗИГОСУДАРСТВЕННОГО СЕКТОРА </a:t>
            </a:r>
            <a:r>
              <a:rPr lang="ru-RU" sz="1200" dirty="0" smtClean="0">
                <a:solidFill>
                  <a:schemeClr val="bg1"/>
                </a:solidFill>
                <a:latin typeface="Aeroport" panose="02000000000000000000" pitchFamily="2" charset="-52"/>
              </a:rPr>
              <a:t>В ВОПРОСАХ ПРЕДУПРЕЖДЕНИЯ КОРРУПЦИИ</a:t>
            </a:r>
            <a:endParaRPr lang="ru-RU" sz="1200" dirty="0">
              <a:solidFill>
                <a:schemeClr val="bg1"/>
              </a:solidFill>
              <a:latin typeface="Aeroport" panose="02000000000000000000" pitchFamily="2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41543" y="1079636"/>
            <a:ext cx="5359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ПРОЕКТ </a:t>
            </a:r>
            <a:r>
              <a:rPr lang="ru-RU" b="1" dirty="0">
                <a:solidFill>
                  <a:schemeClr val="tx2"/>
                </a:solidFill>
              </a:rPr>
              <a:t>ТИПОВОГО ПОЛОЖЕНИЯ ОБ АНТИКОРРУПЦИОННЫХ </a:t>
            </a:r>
            <a:r>
              <a:rPr lang="ru-RU" b="1" dirty="0" smtClean="0">
                <a:solidFill>
                  <a:schemeClr val="tx2"/>
                </a:solidFill>
              </a:rPr>
              <a:t>КОМПЛАЕНС-СЛУЖБАХ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14445" y="1842020"/>
            <a:ext cx="641405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ts val="600"/>
              </a:spcAft>
              <a:buFont typeface="Times New Roman" panose="02020603050405020304" pitchFamily="18" charset="0"/>
              <a:buAutoNum type="arabicParenR"/>
              <a:tabLst>
                <a:tab pos="450215" algn="l"/>
                <a:tab pos="900430" algn="l"/>
              </a:tabLst>
            </a:pPr>
            <a:r>
              <a:rPr lang="ru-RU" sz="1200" spc="10" dirty="0" smtClean="0">
                <a:solidFill>
                  <a:schemeClr val="tx2"/>
                </a:solidFill>
                <a:latin typeface="Aeroport" panose="020000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ВНУТРЕННЕЙ ПОЛИТИКИ ПРОТИВОДЕЙСТВИЯ КОРРУПЦИИ;</a:t>
            </a:r>
            <a:endParaRPr lang="ru-RU" sz="1050" dirty="0" smtClean="0">
              <a:solidFill>
                <a:schemeClr val="tx2"/>
              </a:solidFill>
              <a:latin typeface="Aeroport" panose="020000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600"/>
              </a:spcAft>
              <a:buFont typeface="Times New Roman" panose="02020603050405020304" pitchFamily="18" charset="0"/>
              <a:buAutoNum type="arabicParenR"/>
              <a:tabLst>
                <a:tab pos="450215" algn="l"/>
              </a:tabLst>
            </a:pPr>
            <a:r>
              <a:rPr lang="ru-RU" sz="1200" spc="10" dirty="0">
                <a:solidFill>
                  <a:schemeClr val="tx2"/>
                </a:solidFill>
                <a:latin typeface="Aeroport" panose="020000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ru-RU" sz="1200" spc="10" dirty="0" smtClean="0">
                <a:solidFill>
                  <a:schemeClr val="tx2"/>
                </a:solidFill>
                <a:latin typeface="Aeroport" panose="020000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ИНСТРУКЦИИ ПО ПРОТИВОДЕЙСТВИЮ КОРРУПЦИИ ДЛЯ РАБОТНИКОВ ОРГАНИЗАЦИИ;</a:t>
            </a:r>
            <a:endParaRPr lang="ru-RU" sz="1050" dirty="0" smtClean="0">
              <a:solidFill>
                <a:schemeClr val="tx2"/>
              </a:solidFill>
              <a:latin typeface="Aeroport" panose="020000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600"/>
              </a:spcAft>
              <a:buFont typeface="Times New Roman" panose="02020603050405020304" pitchFamily="18" charset="0"/>
              <a:buAutoNum type="arabicParenR"/>
              <a:tabLst>
                <a:tab pos="450215" algn="l"/>
                <a:tab pos="810260" algn="l"/>
              </a:tabLst>
            </a:pPr>
            <a:r>
              <a:rPr lang="ru-RU" sz="1200" spc="10" dirty="0" smtClean="0">
                <a:solidFill>
                  <a:schemeClr val="tx2"/>
                </a:solidFill>
                <a:latin typeface="Aeroport" panose="020000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ПРОДВИЖЕНИЕ КОРПОРАТИВНЫХ ЭТИЧЕСКИХ ЦЕННОСТЕЙ;</a:t>
            </a:r>
            <a:endParaRPr lang="ru-RU" sz="1050" dirty="0" smtClean="0">
              <a:solidFill>
                <a:schemeClr val="tx2"/>
              </a:solidFill>
              <a:latin typeface="Aeroport" panose="020000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600"/>
              </a:spcAft>
              <a:buFont typeface="Times New Roman" panose="02020603050405020304" pitchFamily="18" charset="0"/>
              <a:buAutoNum type="arabicParenR"/>
              <a:tabLst>
                <a:tab pos="450215" algn="l"/>
              </a:tabLst>
            </a:pPr>
            <a:r>
              <a:rPr lang="ru-RU" sz="1200" spc="10" dirty="0">
                <a:solidFill>
                  <a:schemeClr val="tx2"/>
                </a:solidFill>
                <a:latin typeface="Aeroport" panose="020000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ru-RU" sz="1200" spc="10" dirty="0" smtClean="0">
                <a:solidFill>
                  <a:schemeClr val="tx2"/>
                </a:solidFill>
                <a:latin typeface="Aeroport" panose="020000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И МОНИТОРИНГ ИСПОЛНЕНИЯ СТРУКТУРНЫМИ ПОДРАЗДЕЛЕНИЯМИ ВНУТРЕННЕЙ ПРОГРАММЫ ПРОТИВОДЕЙСТВИЯ КОРРУПЦИИ;</a:t>
            </a:r>
            <a:endParaRPr lang="ru-RU" sz="1050" dirty="0" smtClean="0">
              <a:solidFill>
                <a:schemeClr val="tx2"/>
              </a:solidFill>
              <a:latin typeface="Aeroport" panose="020000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600"/>
              </a:spcAft>
              <a:buFont typeface="Times New Roman" panose="02020603050405020304" pitchFamily="18" charset="0"/>
              <a:buAutoNum type="arabicParenR"/>
              <a:tabLst>
                <a:tab pos="450215" algn="l"/>
              </a:tabLst>
            </a:pPr>
            <a:r>
              <a:rPr lang="ru-RU" sz="1200" spc="10" dirty="0" smtClean="0">
                <a:solidFill>
                  <a:schemeClr val="tx2"/>
                </a:solidFill>
                <a:latin typeface="Aeroport" panose="020000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КООРДИНАЦИЯ ВНУТРЕННЕГО АНАЛИЗА КОРРУПЦИОННЫХ РИСКОВ;</a:t>
            </a:r>
            <a:endParaRPr lang="ru-RU" sz="1050" dirty="0" smtClean="0">
              <a:solidFill>
                <a:schemeClr val="tx2"/>
              </a:solidFill>
              <a:latin typeface="Aeroport" panose="020000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600"/>
              </a:spcAft>
              <a:buFont typeface="Times New Roman" panose="02020603050405020304" pitchFamily="18" charset="0"/>
              <a:buAutoNum type="arabicParenR"/>
              <a:tabLst>
                <a:tab pos="450215" algn="l"/>
              </a:tabLst>
            </a:pPr>
            <a:r>
              <a:rPr lang="ru-RU" sz="1200" spc="10" dirty="0" smtClean="0">
                <a:solidFill>
                  <a:schemeClr val="tx2"/>
                </a:solidFill>
                <a:latin typeface="Aeroport" panose="020000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КОРРУПЦИОННЫМИ РИСКАМИ В СУБЪЕКТЕ КВАЗИГОСУДАРСТВЕННОГО СЕКТОРА;</a:t>
            </a:r>
            <a:endParaRPr lang="ru-RU" sz="1050" dirty="0" smtClean="0">
              <a:solidFill>
                <a:schemeClr val="tx2"/>
              </a:solidFill>
              <a:latin typeface="Aeroport" panose="020000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600"/>
              </a:spcAft>
              <a:buFont typeface="Times New Roman" panose="02020603050405020304" pitchFamily="18" charset="0"/>
              <a:buAutoNum type="arabicParenR"/>
              <a:tabLst>
                <a:tab pos="450215" algn="l"/>
              </a:tabLst>
            </a:pPr>
            <a:r>
              <a:rPr lang="ru-RU" sz="1200" spc="10" dirty="0" smtClean="0">
                <a:solidFill>
                  <a:schemeClr val="tx2"/>
                </a:solidFill>
                <a:latin typeface="Aeroport" panose="020000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ВЫЯВЛЕНИЕ, МОНИТОРИНГ И УРЕГУЛИРОВАНИЕ КОНФЛИКТА ИНТЕРЕСОВ;</a:t>
            </a:r>
            <a:endParaRPr lang="ru-RU" sz="1050" dirty="0" smtClean="0">
              <a:solidFill>
                <a:schemeClr val="tx2"/>
              </a:solidFill>
              <a:latin typeface="Aeroport" panose="020000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600"/>
              </a:spcAft>
              <a:buFont typeface="Times New Roman" panose="02020603050405020304" pitchFamily="18" charset="0"/>
              <a:buAutoNum type="arabicParenR"/>
              <a:tabLst>
                <a:tab pos="450215" algn="l"/>
                <a:tab pos="810260" algn="l"/>
              </a:tabLst>
            </a:pPr>
            <a:r>
              <a:rPr lang="ru-RU" sz="1200" spc="10" dirty="0" smtClean="0">
                <a:solidFill>
                  <a:schemeClr val="tx2"/>
                </a:solidFill>
                <a:latin typeface="Aeroport" panose="020000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УРЕГУЛИРОВАНИЕ ВОПРОСОВ ПОДАРКОВ И ПРЕДСТАВИТЕЛЬСКИХ РАСХОДОВ В СУБЪЕКТЕ КВАЗИГОСУДАРСТВЕННОГО СЕКТОРА;</a:t>
            </a:r>
            <a:endParaRPr lang="ru-RU" sz="1050" dirty="0" smtClean="0">
              <a:solidFill>
                <a:schemeClr val="tx2"/>
              </a:solidFill>
              <a:latin typeface="Aeroport" panose="020000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600"/>
              </a:spcAft>
              <a:buFont typeface="Times New Roman" panose="02020603050405020304" pitchFamily="18" charset="0"/>
              <a:buAutoNum type="arabicParenR"/>
              <a:tabLst>
                <a:tab pos="450215" algn="l"/>
                <a:tab pos="810260" algn="l"/>
              </a:tabLst>
            </a:pPr>
            <a:r>
              <a:rPr lang="ru-RU" sz="1200" spc="10" dirty="0" smtClean="0">
                <a:solidFill>
                  <a:schemeClr val="tx2"/>
                </a:solidFill>
                <a:latin typeface="Aeroport" panose="020000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ПРОВЕРКА КОНТРАГЕНТОВ ПРИ ФИНАНСОВЫХ СДЕЛКАХ;</a:t>
            </a:r>
            <a:endParaRPr lang="ru-RU" sz="1050" dirty="0" smtClean="0">
              <a:solidFill>
                <a:schemeClr val="tx2"/>
              </a:solidFill>
              <a:latin typeface="Aeroport" panose="020000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600"/>
              </a:spcAft>
              <a:buFont typeface="Times New Roman" panose="02020603050405020304" pitchFamily="18" charset="0"/>
              <a:buAutoNum type="arabicParenR"/>
              <a:tabLst>
                <a:tab pos="450215" algn="l"/>
                <a:tab pos="810260" algn="l"/>
                <a:tab pos="900430" algn="l"/>
              </a:tabLst>
            </a:pPr>
            <a:r>
              <a:rPr lang="ru-RU" sz="1200" spc="10" dirty="0" smtClean="0">
                <a:solidFill>
                  <a:schemeClr val="tx2"/>
                </a:solidFill>
                <a:latin typeface="Aeroport" panose="020000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СЛУЖЕБНЫЕ ПРОВЕРКИ НА ОСНОВЕ ОБРАЩЕНИЙ (ЖАЛОБ);</a:t>
            </a:r>
            <a:endParaRPr lang="ru-RU" sz="1050" dirty="0" smtClean="0">
              <a:solidFill>
                <a:schemeClr val="tx2"/>
              </a:solidFill>
              <a:latin typeface="Aeroport" panose="020000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Times New Roman" panose="02020603050405020304" pitchFamily="18" charset="0"/>
              <a:buAutoNum type="arabicParenR"/>
              <a:tabLst>
                <a:tab pos="810260" algn="l"/>
              </a:tabLst>
            </a:pPr>
            <a:r>
              <a:rPr lang="ru-RU" sz="1200" dirty="0" smtClean="0">
                <a:solidFill>
                  <a:schemeClr val="tx2"/>
                </a:solidFill>
                <a:latin typeface="Aeroport" panose="020000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ОТЧЕТНОСТЬ ПО ПРИНЯТЫМ АНТИКОРРУПЦИОННЫМ МЕРАМ В УПОЛНОМОЧЕННЫЙ ОРГАН ПО ПРОТИВОДЕЙСТВИЮ КОРРУПЦИИ</a:t>
            </a:r>
            <a:r>
              <a:rPr lang="en-US" sz="1200" dirty="0" smtClean="0">
                <a:solidFill>
                  <a:schemeClr val="tx2"/>
                </a:solidFill>
                <a:latin typeface="Aeroport" panose="020000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Aeroport" panose="020000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ru-RU" sz="1050" dirty="0">
              <a:solidFill>
                <a:schemeClr val="tx2"/>
              </a:solidFill>
              <a:effectLst/>
              <a:latin typeface="Aeroport" panose="020000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9404" y="5959168"/>
            <a:ext cx="6034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</a:rPr>
              <a:t>ОПРЕДЕЛЯЮТСЯ КВАЛИФИКАЦИОННЫЕ ТРЕБОВАНИЯ ДЛЯ РУКОВОДИТЕЛЕЙ АНТИКОРРУПЦИОННЫХ КОМПЛАЕНС-СЛУЖБ</a:t>
            </a:r>
            <a:endParaRPr lang="ru-RU" sz="1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802" y="807"/>
            <a:ext cx="12191999" cy="7282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Google Shape;232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3957"/>
            <a:ext cx="993958" cy="85871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58;p2"/>
          <p:cNvSpPr txBox="1"/>
          <p:nvPr/>
        </p:nvSpPr>
        <p:spPr>
          <a:xfrm>
            <a:off x="999956" y="165555"/>
            <a:ext cx="1070287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АНТИКОРРУПЦИОНЫЙ КОМПЛАЕНС</a:t>
            </a:r>
            <a:endParaRPr lang="ru-RU" sz="2400" b="1" dirty="0">
              <a:solidFill>
                <a:srgbClr val="FFC000"/>
              </a:solidFill>
              <a:latin typeface="Aeroport" panose="020000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5141363"/>
            <a:ext cx="12191999" cy="17166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0264" y="5399516"/>
            <a:ext cx="3125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eroport" panose="02000000000000000000" pitchFamily="2" charset="-52"/>
              </a:rPr>
              <a:t>ПО СТРАНЕ ДЕЙСТВУЕТ ПОРЯДКА </a:t>
            </a:r>
            <a:r>
              <a:rPr lang="ru-RU" sz="2400" b="1" dirty="0" smtClean="0">
                <a:solidFill>
                  <a:schemeClr val="accent4"/>
                </a:solidFill>
                <a:latin typeface="Aeroport" panose="02000000000000000000" pitchFamily="2" charset="-52"/>
              </a:rPr>
              <a:t>6118</a:t>
            </a:r>
            <a:r>
              <a:rPr lang="ru-RU" sz="2000" b="1" dirty="0" smtClean="0">
                <a:solidFill>
                  <a:schemeClr val="accent4"/>
                </a:solidFill>
                <a:latin typeface="Aeroport" panose="02000000000000000000" pitchFamily="2" charset="-52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eroport" panose="02000000000000000000" pitchFamily="2" charset="-52"/>
              </a:rPr>
              <a:t>АНТИКОРРУПЦИОННЫХ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eroport" panose="02000000000000000000" pitchFamily="2" charset="-52"/>
              </a:rPr>
              <a:t>КОМПЛАЕНС-СЛУЖБ</a:t>
            </a:r>
            <a:endParaRPr lang="ru-RU" sz="1600" b="1" dirty="0">
              <a:solidFill>
                <a:schemeClr val="bg1"/>
              </a:solidFill>
              <a:latin typeface="Aeroport" panose="02000000000000000000" pitchFamily="2" charset="-52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52" y="5503239"/>
            <a:ext cx="739750" cy="73975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555583" y="5503239"/>
            <a:ext cx="2306252" cy="892552"/>
            <a:chOff x="3788565" y="5474560"/>
            <a:chExt cx="2306252" cy="892552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8565" y="5474560"/>
              <a:ext cx="841051" cy="84105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202631" y="5474560"/>
              <a:ext cx="189218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Aeroport" panose="02000000000000000000" pitchFamily="2" charset="-52"/>
                </a:rPr>
                <a:t>НА УРОВНЕ </a:t>
              </a:r>
            </a:p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Aeroport" panose="02000000000000000000" pitchFamily="2" charset="-52"/>
                </a:rPr>
                <a:t>ЦГО </a:t>
              </a:r>
            </a:p>
            <a:p>
              <a:pPr algn="ctr"/>
              <a:r>
                <a:rPr lang="ru-RU" sz="2000" b="1" dirty="0" smtClean="0">
                  <a:solidFill>
                    <a:schemeClr val="accent4"/>
                  </a:solidFill>
                  <a:latin typeface="Aeroport" panose="02000000000000000000" pitchFamily="2" charset="-52"/>
                </a:rPr>
                <a:t>345</a:t>
              </a:r>
              <a:endParaRPr lang="ru-RU" sz="1600" b="1" dirty="0">
                <a:solidFill>
                  <a:schemeClr val="accent4"/>
                </a:solidFill>
                <a:latin typeface="Aeroport" panose="02000000000000000000" pitchFamily="2" charset="-52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134893" y="5477488"/>
            <a:ext cx="2233381" cy="892552"/>
            <a:chOff x="6572775" y="5477488"/>
            <a:chExt cx="2233381" cy="892552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5" y="5531919"/>
              <a:ext cx="682391" cy="68239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913970" y="5477488"/>
              <a:ext cx="189218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Aeroport" panose="02000000000000000000" pitchFamily="2" charset="-52"/>
                </a:rPr>
                <a:t>НА УРОВНЕ </a:t>
              </a:r>
            </a:p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Aeroport" panose="02000000000000000000" pitchFamily="2" charset="-52"/>
                </a:rPr>
                <a:t>МИО </a:t>
              </a:r>
            </a:p>
            <a:p>
              <a:pPr algn="ctr"/>
              <a:r>
                <a:rPr lang="ru-RU" sz="2000" b="1" dirty="0" smtClean="0">
                  <a:solidFill>
                    <a:schemeClr val="accent4"/>
                  </a:solidFill>
                  <a:latin typeface="Aeroport" panose="02000000000000000000" pitchFamily="2" charset="-52"/>
                </a:rPr>
                <a:t>5619</a:t>
              </a:r>
              <a:endParaRPr lang="ru-RU" sz="1600" b="1" dirty="0">
                <a:solidFill>
                  <a:schemeClr val="accent4"/>
                </a:solidFill>
                <a:latin typeface="Aeroport" panose="02000000000000000000" pitchFamily="2" charset="-52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397695" y="5477488"/>
            <a:ext cx="18921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eroport" panose="02000000000000000000" pitchFamily="2" charset="-52"/>
              </a:rPr>
              <a:t>НА УРОВНЕ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eroport" panose="02000000000000000000" pitchFamily="2" charset="-52"/>
              </a:rPr>
              <a:t>НАЦКОМПАНИЙ </a:t>
            </a:r>
          </a:p>
          <a:p>
            <a:pPr algn="ctr"/>
            <a:r>
              <a:rPr lang="ru-RU" sz="2000" b="1" dirty="0" smtClean="0">
                <a:solidFill>
                  <a:schemeClr val="accent4"/>
                </a:solidFill>
                <a:latin typeface="Aeroport" panose="02000000000000000000" pitchFamily="2" charset="-52"/>
              </a:rPr>
              <a:t>154</a:t>
            </a:r>
            <a:endParaRPr lang="ru-RU" sz="1600" b="1" dirty="0">
              <a:solidFill>
                <a:schemeClr val="accent4"/>
              </a:solidFill>
              <a:latin typeface="Aeroport" panose="02000000000000000000" pitchFamily="2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47551" y="2176097"/>
            <a:ext cx="611713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«Обратите отдельное внимание на противодействие корпоративной коррупции…» </a:t>
            </a:r>
          </a:p>
          <a:p>
            <a:endParaRPr lang="ru-RU" sz="2000" i="1" dirty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– из выступления Президента Республики Казахстан </a:t>
            </a:r>
            <a:endParaRPr lang="ru-RU" sz="1800" dirty="0" smtClean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800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800" dirty="0" err="1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Токаева</a:t>
            </a:r>
            <a:r>
              <a:rPr lang="ru-RU" sz="1800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на встрече с представителями отечественного бизнеса от 21 января </a:t>
            </a:r>
            <a:r>
              <a:rPr lang="ru-RU" sz="1800" dirty="0" err="1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т.г</a:t>
            </a:r>
            <a:r>
              <a:rPr lang="ru-RU" sz="1800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9" y="765135"/>
            <a:ext cx="3869870" cy="38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879818" y="1033765"/>
            <a:ext cx="7017221" cy="5036430"/>
          </a:xfrm>
          <a:prstGeom prst="rect">
            <a:avLst/>
          </a:prstGeom>
          <a:solidFill>
            <a:srgbClr val="002D48"/>
          </a:solidFill>
          <a:ln>
            <a:solidFill>
              <a:srgbClr val="002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eroport" panose="02000000000000000000" pitchFamily="2" charset="-52"/>
            </a:endParaRPr>
          </a:p>
        </p:txBody>
      </p:sp>
      <p:sp>
        <p:nvSpPr>
          <p:cNvPr id="4" name="object 4"/>
          <p:cNvSpPr/>
          <p:nvPr/>
        </p:nvSpPr>
        <p:spPr>
          <a:xfrm flipH="1">
            <a:off x="1647731" y="1740720"/>
            <a:ext cx="4508563" cy="327804"/>
          </a:xfrm>
          <a:custGeom>
            <a:avLst/>
            <a:gdLst/>
            <a:ahLst/>
            <a:cxnLst/>
            <a:rect l="l" t="t" r="r" b="b"/>
            <a:pathLst>
              <a:path w="1127759" h="745489">
                <a:moveTo>
                  <a:pt x="0" y="745235"/>
                </a:moveTo>
                <a:lnTo>
                  <a:pt x="1127759" y="745235"/>
                </a:lnTo>
                <a:lnTo>
                  <a:pt x="1127759" y="0"/>
                </a:lnTo>
                <a:lnTo>
                  <a:pt x="0" y="0"/>
                </a:lnTo>
                <a:lnTo>
                  <a:pt x="0" y="745235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sz="1199">
              <a:latin typeface="Aeroport" panose="02000000000000000000" pitchFamily="2" charset="-5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4522" y="1881228"/>
            <a:ext cx="5161142" cy="308012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sz="1199">
              <a:latin typeface="Aeroport" panose="02000000000000000000" pitchFamily="2" charset="-52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3041964" y="2762717"/>
            <a:ext cx="751376" cy="571644"/>
          </a:xfrm>
          <a:custGeom>
            <a:avLst/>
            <a:gdLst/>
            <a:ahLst/>
            <a:cxnLst/>
            <a:rect l="l" t="t" r="r" b="b"/>
            <a:pathLst>
              <a:path w="1127759" h="745489">
                <a:moveTo>
                  <a:pt x="0" y="745235"/>
                </a:moveTo>
                <a:lnTo>
                  <a:pt x="1127759" y="745235"/>
                </a:lnTo>
                <a:lnTo>
                  <a:pt x="1127759" y="0"/>
                </a:lnTo>
                <a:lnTo>
                  <a:pt x="0" y="0"/>
                </a:lnTo>
                <a:lnTo>
                  <a:pt x="0" y="745235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sz="1199">
              <a:latin typeface="Aeroport" panose="02000000000000000000" pitchFamily="2" charset="-52"/>
            </a:endParaRPr>
          </a:p>
        </p:txBody>
      </p:sp>
      <p:sp>
        <p:nvSpPr>
          <p:cNvPr id="12" name="object 4"/>
          <p:cNvSpPr/>
          <p:nvPr/>
        </p:nvSpPr>
        <p:spPr>
          <a:xfrm flipH="1">
            <a:off x="3041964" y="3782880"/>
            <a:ext cx="3120871" cy="797298"/>
          </a:xfrm>
          <a:custGeom>
            <a:avLst/>
            <a:gdLst/>
            <a:ahLst/>
            <a:cxnLst/>
            <a:rect l="l" t="t" r="r" b="b"/>
            <a:pathLst>
              <a:path w="1127759" h="745489">
                <a:moveTo>
                  <a:pt x="0" y="745235"/>
                </a:moveTo>
                <a:lnTo>
                  <a:pt x="1127759" y="745235"/>
                </a:lnTo>
                <a:lnTo>
                  <a:pt x="1127759" y="0"/>
                </a:lnTo>
                <a:lnTo>
                  <a:pt x="0" y="0"/>
                </a:lnTo>
                <a:lnTo>
                  <a:pt x="0" y="745235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sz="1199">
              <a:latin typeface="Aeroport" panose="02000000000000000000" pitchFamily="2" charset="-52"/>
            </a:endParaRPr>
          </a:p>
        </p:txBody>
      </p:sp>
      <p:sp>
        <p:nvSpPr>
          <p:cNvPr id="13" name="object 4"/>
          <p:cNvSpPr/>
          <p:nvPr/>
        </p:nvSpPr>
        <p:spPr>
          <a:xfrm flipH="1">
            <a:off x="3041964" y="4749781"/>
            <a:ext cx="3120871" cy="797298"/>
          </a:xfrm>
          <a:custGeom>
            <a:avLst/>
            <a:gdLst/>
            <a:ahLst/>
            <a:cxnLst/>
            <a:rect l="l" t="t" r="r" b="b"/>
            <a:pathLst>
              <a:path w="1127759" h="745489">
                <a:moveTo>
                  <a:pt x="0" y="745235"/>
                </a:moveTo>
                <a:lnTo>
                  <a:pt x="1127759" y="745235"/>
                </a:lnTo>
                <a:lnTo>
                  <a:pt x="1127759" y="0"/>
                </a:lnTo>
                <a:lnTo>
                  <a:pt x="0" y="0"/>
                </a:lnTo>
                <a:lnTo>
                  <a:pt x="0" y="745235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sz="1199">
              <a:latin typeface="Aeroport" panose="02000000000000000000" pitchFamily="2" charset="-52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24299" y="1346884"/>
            <a:ext cx="4501579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Aeroport" panose="02000000000000000000" pitchFamily="2" charset="-52"/>
              </a:rPr>
              <a:t>ЛИЦА, ПОДПАДАЮЩИЕ ПОД АНТИКОРРУПЦИОННЫЕ ОГРАНИЧЕНИЯ В КВАЗИГОС СЕКТОРЕ </a:t>
            </a:r>
            <a:endParaRPr lang="ru-RU" sz="2400" b="1" dirty="0">
              <a:solidFill>
                <a:schemeClr val="tx2"/>
              </a:solidFill>
              <a:latin typeface="Aeroport" panose="02000000000000000000" pitchFamily="2" charset="-52"/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half" idx="1"/>
          </p:nvPr>
        </p:nvSpPr>
        <p:spPr>
          <a:xfrm>
            <a:off x="224299" y="2976829"/>
            <a:ext cx="4041618" cy="526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C000"/>
                </a:solidFill>
                <a:latin typeface="Aeroport" panose="02000000000000000000" pitchFamily="2" charset="-52"/>
              </a:rPr>
              <a:t>СУБЪЕКТЫ КОРРУПЦИИ</a:t>
            </a:r>
            <a:endParaRPr lang="ru-RU" sz="2000" b="1" dirty="0">
              <a:solidFill>
                <a:srgbClr val="FFC000"/>
              </a:solidFill>
              <a:latin typeface="Aeroport" panose="02000000000000000000" pitchFamily="2" charset="-52"/>
            </a:endParaRPr>
          </a:p>
        </p:txBody>
      </p:sp>
      <p:sp>
        <p:nvSpPr>
          <p:cNvPr id="24" name="Объект 23"/>
          <p:cNvSpPr>
            <a:spLocks noGrp="1"/>
          </p:cNvSpPr>
          <p:nvPr>
            <p:ph sz="half" idx="2"/>
          </p:nvPr>
        </p:nvSpPr>
        <p:spPr>
          <a:xfrm>
            <a:off x="5269117" y="1429222"/>
            <a:ext cx="6084683" cy="435133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ru-RU" sz="1800" dirty="0" smtClean="0">
                <a:solidFill>
                  <a:srgbClr val="ABDFEB"/>
                </a:solidFill>
                <a:latin typeface="Aeroport" panose="02000000000000000000" pitchFamily="2" charset="-52"/>
              </a:rPr>
              <a:t>ЛИЦА, ВЫПОЛНЯЮЩИЕ УПРАВЛЕНЧЕСКИЕ ФУНКЦИИ (ПЕРВЫЕ РУКОВОДИТЕЛИ И ИХ ЗАМЕСТИТЕЛИ)</a:t>
            </a:r>
          </a:p>
          <a:p>
            <a:pPr>
              <a:spcBef>
                <a:spcPts val="2400"/>
              </a:spcBef>
            </a:pPr>
            <a:r>
              <a:rPr lang="ru-RU" sz="1800" dirty="0" smtClean="0">
                <a:solidFill>
                  <a:srgbClr val="ABDFEB"/>
                </a:solidFill>
                <a:latin typeface="Aeroport" panose="02000000000000000000" pitchFamily="2" charset="-52"/>
              </a:rPr>
              <a:t>ЛИЦА - ПРИНИМАЮЩИЕ РЕШЕНИЕ ПО ОРГАНИЗАЦИИ И ПРОВЕДЕНИЮ ЗАКУПОК</a:t>
            </a:r>
          </a:p>
          <a:p>
            <a:pPr>
              <a:spcBef>
                <a:spcPts val="2400"/>
              </a:spcBef>
            </a:pPr>
            <a:r>
              <a:rPr lang="ru-RU" sz="1800" dirty="0" smtClean="0">
                <a:solidFill>
                  <a:srgbClr val="ABDFEB"/>
                </a:solidFill>
                <a:latin typeface="Aeroport" panose="02000000000000000000" pitchFamily="2" charset="-52"/>
              </a:rPr>
              <a:t>ЛИЦА ПРИНИМАЮЩИЕ РЕШЕНИЕ ЗА ОТБОР И РЕАЛИЗАЦИЮ ПРОЕКТОВ, ФИНАНСИРУЕМЫХ ИЗ СРЕДСТВ ГОСУДАРСТВЕННОГО БЮДЖЕТА И НАЦИОНАЛЬНОГО ФОНДА</a:t>
            </a:r>
          </a:p>
          <a:p>
            <a:pPr>
              <a:spcBef>
                <a:spcPts val="2400"/>
              </a:spcBef>
            </a:pPr>
            <a:r>
              <a:rPr lang="ru-RU" sz="1800" dirty="0" smtClean="0">
                <a:solidFill>
                  <a:srgbClr val="ABDFEB"/>
                </a:solidFill>
                <a:latin typeface="Aeroport" panose="02000000000000000000" pitchFamily="2" charset="-52"/>
              </a:rPr>
              <a:t>ЧЛЕНЫ СЕМЕЙ, КОТОРЫЕ НЕ ВПРАВЕ ПОЛУЧАТЬ МАТЕРИАЛЬНОЕ ВОЗНАГРАЖДЕНИЕ, ПОДАРКИ ИЛИ УСЛУГИ ЗА ДЕЙСТВИЯ ЛИБО БЕЗДЕЙСТВИЯ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0" y="2887576"/>
            <a:ext cx="5269117" cy="0"/>
          </a:xfrm>
          <a:prstGeom prst="line">
            <a:avLst/>
          </a:prstGeom>
          <a:ln w="19050">
            <a:solidFill>
              <a:srgbClr val="002D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30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427" y="338267"/>
            <a:ext cx="10515600" cy="11468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eroport" panose="02000000000000000000" pitchFamily="2" charset="-52"/>
              </a:rPr>
              <a:t>АНТИКОРРУПЦИОННЫЕ ОГРАНИЧЕНИЯ </a:t>
            </a:r>
            <a:endParaRPr lang="ru-RU" sz="2000" b="1" dirty="0">
              <a:solidFill>
                <a:schemeClr val="tx2"/>
              </a:solidFill>
              <a:latin typeface="Aeroport" panose="020000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666132"/>
            <a:ext cx="12192000" cy="889277"/>
          </a:xfrm>
          <a:prstGeom prst="rect">
            <a:avLst/>
          </a:prstGeom>
          <a:solidFill>
            <a:srgbClr val="002D48"/>
          </a:solidFill>
          <a:ln>
            <a:solidFill>
              <a:srgbClr val="002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eroport" panose="02000000000000000000" pitchFamily="2" charset="-52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1376228"/>
            <a:ext cx="12192000" cy="889277"/>
            <a:chOff x="0" y="1376228"/>
            <a:chExt cx="12192000" cy="88927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1376228"/>
              <a:ext cx="12192000" cy="889277"/>
            </a:xfrm>
            <a:prstGeom prst="rect">
              <a:avLst/>
            </a:prstGeom>
            <a:solidFill>
              <a:srgbClr val="002D48"/>
            </a:solidFill>
            <a:ln>
              <a:solidFill>
                <a:srgbClr val="002D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eroport" panose="02000000000000000000" pitchFamily="2" charset="-52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606829" y="1582900"/>
              <a:ext cx="111307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Aeroport" panose="02000000000000000000" pitchFamily="2" charset="-52"/>
                </a:rPr>
                <a:t>ПРИНЯТИЕ МАТЕРИАЛЬНОГО </a:t>
              </a:r>
              <a:r>
                <a:rPr lang="ru-RU" sz="1600" b="1" dirty="0">
                  <a:solidFill>
                    <a:srgbClr val="FFC000"/>
                  </a:solidFill>
                  <a:latin typeface="Aeroport" panose="02000000000000000000" pitchFamily="2" charset="-52"/>
                </a:rPr>
                <a:t>ВОЗНАГРАЖДЕНИЯ, ПОДАРКОВ ИЛИ УСЛУГ </a:t>
              </a:r>
              <a:r>
                <a:rPr lang="ru-RU" sz="1600" dirty="0">
                  <a:solidFill>
                    <a:schemeClr val="bg1"/>
                  </a:solidFill>
                  <a:latin typeface="Aeroport" panose="02000000000000000000" pitchFamily="2" charset="-52"/>
                </a:rPr>
                <a:t>ЗА ДЕЙСТВИЯ (БЕЗДЕЙСТВИЕ) В ПОЛЬЗУ ЛИЦ, ИХ ПРЕДОСТАВИВШИХ, ЕСЛИ ТАКИЕ ДЕЙСТВИЯ ВХОДЯТ В СЛУЖЕБНЫЕ ПОЛНОМОЧИЯ ЛИЦ;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0" y="2452693"/>
            <a:ext cx="12192000" cy="889277"/>
            <a:chOff x="0" y="2452693"/>
            <a:chExt cx="12192000" cy="88927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2452693"/>
              <a:ext cx="12192000" cy="889277"/>
            </a:xfrm>
            <a:prstGeom prst="rect">
              <a:avLst/>
            </a:prstGeom>
            <a:solidFill>
              <a:srgbClr val="002D48"/>
            </a:solidFill>
            <a:ln>
              <a:solidFill>
                <a:srgbClr val="002D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eroport" panose="02000000000000000000" pitchFamily="2" charset="-52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201129" y="2604943"/>
              <a:ext cx="94681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Aeroport" panose="02000000000000000000" pitchFamily="2" charset="-52"/>
                </a:rPr>
                <a:t>ОСУЩЕСТВЛЕНИЕ ДЕЯТЕЛЬНОСТИ, </a:t>
              </a:r>
              <a:r>
                <a:rPr lang="ru-RU" sz="1600" b="1" dirty="0">
                  <a:solidFill>
                    <a:srgbClr val="FFC000"/>
                  </a:solidFill>
                  <a:latin typeface="Aeroport" panose="02000000000000000000" pitchFamily="2" charset="-52"/>
                </a:rPr>
                <a:t>НЕ СОВМЕСТИМОЙ</a:t>
              </a:r>
              <a:r>
                <a:rPr lang="ru-RU" sz="1600" dirty="0">
                  <a:solidFill>
                    <a:schemeClr val="bg1"/>
                  </a:solidFill>
                  <a:latin typeface="Aeroport" panose="02000000000000000000" pitchFamily="2" charset="-52"/>
                </a:rPr>
                <a:t> С ВЫПОЛНЕНИЕМ ГОСУДАРСТВЕННЫХ ФУНКЦИЙ;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0" y="3516978"/>
            <a:ext cx="12192000" cy="889277"/>
            <a:chOff x="0" y="3516978"/>
            <a:chExt cx="12192000" cy="88927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3516978"/>
              <a:ext cx="12192000" cy="889277"/>
            </a:xfrm>
            <a:prstGeom prst="rect">
              <a:avLst/>
            </a:prstGeom>
            <a:solidFill>
              <a:srgbClr val="002D48"/>
            </a:solidFill>
            <a:ln>
              <a:solidFill>
                <a:srgbClr val="002D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eroport" panose="02000000000000000000" pitchFamily="2" charset="-52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794164" y="3697864"/>
              <a:ext cx="76477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Aeroport" panose="02000000000000000000" pitchFamily="2" charset="-52"/>
                </a:rPr>
                <a:t>НЕДОПУСТИМОСТЬ </a:t>
              </a:r>
              <a:r>
                <a:rPr lang="ru-RU" sz="1600" b="1" dirty="0">
                  <a:solidFill>
                    <a:srgbClr val="FFC000"/>
                  </a:solidFill>
                  <a:latin typeface="Aeroport" panose="02000000000000000000" pitchFamily="2" charset="-52"/>
                </a:rPr>
                <a:t>СОВМЕСТНОЙ СЛУЖБЫ (РАБОТЫ) БЛИЗКИХ РОДСТВЕННИКОВ</a:t>
              </a:r>
              <a:r>
                <a:rPr lang="ru-RU" sz="1600" dirty="0">
                  <a:solidFill>
                    <a:schemeClr val="bg1"/>
                  </a:solidFill>
                  <a:latin typeface="Aeroport" panose="02000000000000000000" pitchFamily="2" charset="-52"/>
                </a:rPr>
                <a:t>, СУПРУГОВ И СВОЙСТВЕННИКОВ;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0" y="4571690"/>
            <a:ext cx="12192000" cy="889277"/>
            <a:chOff x="0" y="4571690"/>
            <a:chExt cx="12192000" cy="88927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4571690"/>
              <a:ext cx="12192000" cy="889277"/>
            </a:xfrm>
            <a:prstGeom prst="rect">
              <a:avLst/>
            </a:prstGeom>
            <a:solidFill>
              <a:srgbClr val="002D48"/>
            </a:solidFill>
            <a:ln>
              <a:solidFill>
                <a:srgbClr val="002D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eroport" panose="02000000000000000000" pitchFamily="2" charset="-52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99506" y="4571690"/>
              <a:ext cx="1160456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Aeroport" panose="02000000000000000000" pitchFamily="2" charset="-52"/>
                </a:rPr>
                <a:t>ИСПОЛЬЗОВАНИЕ СЛУЖЕБНОЙ И ИНОЙ ИНФОРМАЦИИ, НЕ ПОДЛЕЖАЩЕЙ ОФИЦИАЛЬНОМУ РАСПРОСТРАНЕНИЮ, </a:t>
              </a:r>
              <a:r>
                <a:rPr lang="ru-RU" sz="1600" b="1" dirty="0">
                  <a:solidFill>
                    <a:srgbClr val="FFC000"/>
                  </a:solidFill>
                  <a:latin typeface="Aeroport" panose="02000000000000000000" pitchFamily="2" charset="-52"/>
                </a:rPr>
                <a:t>В ЦЕЛЯХ ПОЛУЧЕНИЯ ИЛИ ИЗВЛЕЧЕНИЯ ИМУЩЕСТВЕННЫХ И НЕИМУЩЕСТВЕННЫХ БЛАГ</a:t>
              </a:r>
              <a:r>
                <a:rPr lang="ru-RU" sz="1600" dirty="0">
                  <a:solidFill>
                    <a:schemeClr val="bg1"/>
                  </a:solidFill>
                  <a:latin typeface="Aeroport" panose="02000000000000000000" pitchFamily="2" charset="-52"/>
                </a:rPr>
                <a:t> И ПРЕИМУЩЕСТВ;</a:t>
              </a:r>
            </a:p>
          </p:txBody>
        </p:sp>
      </p:grpSp>
      <p:sp>
        <p:nvSpPr>
          <p:cNvPr id="18" name="Объект 3"/>
          <p:cNvSpPr>
            <a:spLocks noGrp="1"/>
          </p:cNvSpPr>
          <p:nvPr>
            <p:ph idx="1"/>
          </p:nvPr>
        </p:nvSpPr>
        <p:spPr>
          <a:xfrm>
            <a:off x="677427" y="5805698"/>
            <a:ext cx="10515600" cy="5886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Aeroport" panose="02000000000000000000" pitchFamily="2" charset="-52"/>
              </a:rPr>
              <a:t>ОТКРЫТИЕ И ВЛАДЕНИЕ </a:t>
            </a:r>
            <a:r>
              <a:rPr lang="ru-RU" sz="1600" b="1" dirty="0" smtClean="0">
                <a:solidFill>
                  <a:srgbClr val="FFC000"/>
                </a:solidFill>
                <a:latin typeface="Aeroport" panose="02000000000000000000" pitchFamily="2" charset="-52"/>
              </a:rPr>
              <a:t>СЧЕТАМИ (ВКЛАДАМИ) В ИНОСТРАННЫХ БАНКАХ</a:t>
            </a:r>
            <a:r>
              <a:rPr lang="ru-RU" sz="1600" dirty="0" smtClean="0">
                <a:solidFill>
                  <a:schemeClr val="bg1"/>
                </a:solidFill>
                <a:latin typeface="Aeroport" panose="02000000000000000000" pitchFamily="2" charset="-52"/>
              </a:rPr>
              <a:t>, РАСПОЛОЖЕННЫХ ЗА ПРЕДЕЛАМИ РЕСПУБЛИКИ КАЗАХСТАН 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1"/>
              </a:solidFill>
              <a:latin typeface="Aeroport" panose="020000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893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7B81-DD04-BA41-B013-20159D126463}" type="slidenum">
              <a:rPr lang="x-none" smtClean="0"/>
              <a:t>15</a:t>
            </a:fld>
            <a:endParaRPr lang="x-none"/>
          </a:p>
        </p:txBody>
      </p:sp>
      <p:sp>
        <p:nvSpPr>
          <p:cNvPr id="6" name="object 8"/>
          <p:cNvSpPr txBox="1">
            <a:spLocks noGrp="1"/>
          </p:cNvSpPr>
          <p:nvPr>
            <p:ph type="title"/>
          </p:nvPr>
        </p:nvSpPr>
        <p:spPr>
          <a:xfrm>
            <a:off x="1195553" y="380422"/>
            <a:ext cx="9800890" cy="377876"/>
          </a:xfrm>
          <a:prstGeom prst="rect">
            <a:avLst/>
          </a:prstGeom>
        </p:spPr>
        <p:txBody>
          <a:bodyPr vert="horz" wrap="square" lIns="0" tIns="8461" rIns="0" bIns="0" rtlCol="0" anchor="ctr">
            <a:spAutoFit/>
          </a:bodyPr>
          <a:lstStyle/>
          <a:p>
            <a:pPr marL="8462" algn="ctr">
              <a:lnSpc>
                <a:spcPct val="100000"/>
              </a:lnSpc>
              <a:spcBef>
                <a:spcPts val="67"/>
              </a:spcBef>
            </a:pPr>
            <a:r>
              <a:rPr lang="ru-RU" sz="2400" b="1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ОТВЕТСТВЕННОСТЬ ЗА ДАЧУ И ПОЛУЧЕНИЕ ПОДАРКОВ</a:t>
            </a:r>
            <a:endParaRPr lang="ru-RU" sz="2400" b="1" dirty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19"/>
          <p:cNvSpPr>
            <a:spLocks noGrp="1"/>
          </p:cNvSpPr>
          <p:nvPr>
            <p:ph sz="half" idx="1"/>
          </p:nvPr>
        </p:nvSpPr>
        <p:spPr>
          <a:xfrm>
            <a:off x="130629" y="2127727"/>
            <a:ext cx="1775122" cy="7498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Aeroport" panose="02000000000000000000" pitchFamily="2" charset="-52"/>
              </a:rPr>
              <a:t>СУБЪЕКТЫ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Aeroport" panose="02000000000000000000" pitchFamily="2" charset="-52"/>
              </a:rPr>
              <a:t>КОРРУПЦИИ </a:t>
            </a:r>
            <a:endParaRPr lang="ru-RU" sz="1800" b="1" dirty="0">
              <a:solidFill>
                <a:schemeClr val="tx2"/>
              </a:solidFill>
              <a:latin typeface="Aeroport" panose="02000000000000000000" pitchFamily="2" charset="-52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30630" y="2877591"/>
            <a:ext cx="2260878" cy="0"/>
          </a:xfrm>
          <a:prstGeom prst="line">
            <a:avLst/>
          </a:prstGeom>
          <a:ln w="19050">
            <a:solidFill>
              <a:srgbClr val="002D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355370" y="1215833"/>
            <a:ext cx="9800492" cy="2512088"/>
          </a:xfrm>
          <a:prstGeom prst="rect">
            <a:avLst/>
          </a:prstGeom>
          <a:solidFill>
            <a:srgbClr val="002D48"/>
          </a:solidFill>
          <a:ln>
            <a:solidFill>
              <a:srgbClr val="002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233115" y="1586782"/>
            <a:ext cx="1690505" cy="1728316"/>
            <a:chOff x="2343647" y="1698267"/>
            <a:chExt cx="1690505" cy="1728316"/>
          </a:xfrm>
        </p:grpSpPr>
        <p:sp>
          <p:nvSpPr>
            <p:cNvPr id="13" name="TextBox 12"/>
            <p:cNvSpPr txBox="1"/>
            <p:nvPr/>
          </p:nvSpPr>
          <p:spPr>
            <a:xfrm>
              <a:off x="2343647" y="1806993"/>
              <a:ext cx="142686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6000" b="1" dirty="0" smtClean="0">
                  <a:solidFill>
                    <a:srgbClr val="FFC000"/>
                  </a:solidFill>
                  <a:latin typeface="Aeroport" panose="02000000000000000000" pitchFamily="2" charset="-52"/>
                </a:rPr>
                <a:t>2</a:t>
              </a:r>
              <a:r>
                <a:rPr lang="ru-RU" sz="3200" b="1" dirty="0" smtClean="0">
                  <a:solidFill>
                    <a:srgbClr val="FFC000"/>
                  </a:solidFill>
                  <a:latin typeface="Aeroport" panose="02000000000000000000" pitchFamily="2" charset="-52"/>
                </a:rPr>
                <a:t> </a:t>
              </a:r>
            </a:p>
            <a:p>
              <a:pPr algn="r"/>
              <a:r>
                <a:rPr lang="ru-RU" sz="3200" b="1" dirty="0" smtClean="0">
                  <a:solidFill>
                    <a:srgbClr val="FFC000"/>
                  </a:solidFill>
                  <a:latin typeface="Aeroport" panose="02000000000000000000" pitchFamily="2" charset="-52"/>
                </a:rPr>
                <a:t>МРП</a:t>
              </a:r>
              <a:endParaRPr lang="ru-RU" sz="3200" b="1" dirty="0">
                <a:solidFill>
                  <a:srgbClr val="FFC000"/>
                </a:solidFill>
                <a:latin typeface="Aeroport" panose="02000000000000000000" pitchFamily="2" charset="-52"/>
              </a:endParaRPr>
            </a:p>
          </p:txBody>
        </p:sp>
        <p:sp>
          <p:nvSpPr>
            <p:cNvPr id="15" name="Двойная стрелка вверх/вниз 14"/>
            <p:cNvSpPr/>
            <p:nvPr/>
          </p:nvSpPr>
          <p:spPr>
            <a:xfrm>
              <a:off x="3682459" y="1698267"/>
              <a:ext cx="351693" cy="1728316"/>
            </a:xfrm>
            <a:prstGeom prst="up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98179" y="1439586"/>
            <a:ext cx="286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eroport" panose="02000000000000000000" pitchFamily="2" charset="-52"/>
              </a:rPr>
              <a:t>УГОЛОВНАЯ ОТВЕТСТВЕННОСТЬ</a:t>
            </a:r>
            <a:endParaRPr lang="ru-RU" sz="1600" b="1" dirty="0">
              <a:solidFill>
                <a:schemeClr val="bg1"/>
              </a:solidFill>
              <a:latin typeface="Aeroport" panose="02000000000000000000" pitchFamily="2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10900" y="2864365"/>
            <a:ext cx="286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eroport" panose="02000000000000000000" pitchFamily="2" charset="-52"/>
              </a:rPr>
              <a:t>АДМИНИСТРАТИВНАЯ ОТВЕТСТВЕННОСТЬ</a:t>
            </a:r>
            <a:endParaRPr lang="ru-RU" sz="1600" b="1" dirty="0">
              <a:solidFill>
                <a:schemeClr val="bg1"/>
              </a:solidFill>
              <a:latin typeface="Aeroport" panose="02000000000000000000" pitchFamily="2" charset="-52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4210259" y="2103019"/>
            <a:ext cx="7767376" cy="24708"/>
          </a:xfrm>
          <a:prstGeom prst="line">
            <a:avLst/>
          </a:prstGeom>
          <a:ln w="19050">
            <a:solidFill>
              <a:srgbClr val="ABDF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4210259" y="3552539"/>
            <a:ext cx="7767376" cy="24708"/>
          </a:xfrm>
          <a:prstGeom prst="line">
            <a:avLst/>
          </a:prstGeom>
          <a:ln w="19050">
            <a:solidFill>
              <a:srgbClr val="ABDF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46238" y="1558860"/>
            <a:ext cx="2865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C000"/>
                </a:solidFill>
                <a:latin typeface="Aeroport" panose="02000000000000000000" pitchFamily="2" charset="-52"/>
              </a:rPr>
              <a:t>СТ. 366, </a:t>
            </a:r>
            <a:r>
              <a:rPr lang="ru-RU" sz="1600" dirty="0" smtClean="0">
                <a:solidFill>
                  <a:srgbClr val="FFC000"/>
                </a:solidFill>
                <a:latin typeface="Aeroport" panose="02000000000000000000" pitchFamily="2" charset="-52"/>
              </a:rPr>
              <a:t>367 (УК РК)</a:t>
            </a:r>
            <a:endParaRPr lang="ru-RU" sz="1600" dirty="0">
              <a:solidFill>
                <a:srgbClr val="FFC000"/>
              </a:solidFill>
              <a:latin typeface="Aeroport" panose="02000000000000000000" pitchFamily="2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60548" y="3034336"/>
            <a:ext cx="2865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C000"/>
                </a:solidFill>
                <a:latin typeface="Aeroport" panose="02000000000000000000" pitchFamily="2" charset="-52"/>
              </a:rPr>
              <a:t>СТ. 677, </a:t>
            </a:r>
            <a:r>
              <a:rPr lang="ru-RU" sz="1600" dirty="0" smtClean="0">
                <a:solidFill>
                  <a:srgbClr val="FFC000"/>
                </a:solidFill>
                <a:latin typeface="Aeroport" panose="02000000000000000000" pitchFamily="2" charset="-52"/>
              </a:rPr>
              <a:t>678 (КОАП РК)</a:t>
            </a:r>
            <a:endParaRPr lang="ru-RU" sz="1600" dirty="0">
              <a:solidFill>
                <a:srgbClr val="FFC000"/>
              </a:solidFill>
              <a:latin typeface="Aeroport" panose="02000000000000000000" pitchFamily="2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30343" y="1453494"/>
            <a:ext cx="3127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eroport" panose="02000000000000000000" pitchFamily="2" charset="-52"/>
              </a:rPr>
              <a:t>ОТ 20-КРАТНОГО ШТРАФА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eroport" panose="02000000000000000000" pitchFamily="2" charset="-52"/>
              </a:rPr>
              <a:t>ДО 15 ЛЕТ ЛИШЕНИЯ СВОБОДЫ</a:t>
            </a:r>
            <a:endParaRPr lang="ru-RU" sz="1400" dirty="0">
              <a:solidFill>
                <a:schemeClr val="bg1"/>
              </a:solidFill>
              <a:latin typeface="Aeroport" panose="02000000000000000000" pitchFamily="2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40391" y="3054328"/>
            <a:ext cx="3127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eroport" panose="02000000000000000000" pitchFamily="2" charset="-52"/>
              </a:rPr>
              <a:t>ШТРАФ ОТ 600 ДО 1500 МРП</a:t>
            </a:r>
          </a:p>
        </p:txBody>
      </p:sp>
      <p:sp>
        <p:nvSpPr>
          <p:cNvPr id="26" name="Объект 19"/>
          <p:cNvSpPr>
            <a:spLocks noGrp="1"/>
          </p:cNvSpPr>
          <p:nvPr>
            <p:ph sz="half" idx="1"/>
          </p:nvPr>
        </p:nvSpPr>
        <p:spPr>
          <a:xfrm>
            <a:off x="124636" y="5013419"/>
            <a:ext cx="1775122" cy="7498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Aeroport" panose="02000000000000000000" pitchFamily="2" charset="-52"/>
              </a:rPr>
              <a:t>ИНЫЕ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Aeroport" panose="02000000000000000000" pitchFamily="2" charset="-52"/>
              </a:rPr>
              <a:t>ЛИЦА</a:t>
            </a:r>
            <a:endParaRPr lang="ru-RU" sz="1800" b="1" dirty="0">
              <a:solidFill>
                <a:schemeClr val="tx2"/>
              </a:solidFill>
              <a:latin typeface="Aeroport" panose="02000000000000000000" pitchFamily="2" charset="-52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124637" y="5763283"/>
            <a:ext cx="2260878" cy="0"/>
          </a:xfrm>
          <a:prstGeom prst="line">
            <a:avLst/>
          </a:prstGeom>
          <a:ln w="19050">
            <a:solidFill>
              <a:srgbClr val="002D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385515" y="4072112"/>
            <a:ext cx="9800492" cy="2512088"/>
          </a:xfrm>
          <a:prstGeom prst="rect">
            <a:avLst/>
          </a:prstGeom>
          <a:solidFill>
            <a:srgbClr val="002D48"/>
          </a:solidFill>
          <a:ln>
            <a:solidFill>
              <a:srgbClr val="002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FFC000"/>
              </a:solidFill>
              <a:latin typeface="Aeroport" panose="02000000000000000000" pitchFamily="2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01767" y="4244068"/>
            <a:ext cx="524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FF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СТ. 509 НЕ ДОПУСКАЕТСЯ ДАРЕНИЕ  </a:t>
            </a:r>
            <a:r>
              <a:rPr lang="ru-RU" sz="1400" dirty="0" smtClean="0">
                <a:solidFill>
                  <a:srgbClr val="FFFFFF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ПОДАРКОВ </a:t>
            </a:r>
            <a:r>
              <a:rPr lang="ru-RU" sz="1600" dirty="0" smtClean="0">
                <a:solidFill>
                  <a:srgbClr val="FFFFFF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ГОСУДАРСТВЕННЫМ СЛУЖАЩИМ И ИНЫМ ЛИЦАМ, ПРИНЯВШИМ НА СЕБЯ АНТИКОРРУПЦИОННЫЕ </a:t>
            </a:r>
            <a:r>
              <a:rPr lang="ru-RU" sz="1600" dirty="0" smtClean="0">
                <a:solidFill>
                  <a:srgbClr val="FFFFFF"/>
                </a:solidFill>
                <a:latin typeface="Aeroport" panose="02000000000000000000" pitchFamily="2" charset="-52"/>
              </a:rPr>
              <a:t>ОГРАНИЧЕНИЯ</a:t>
            </a:r>
            <a:endParaRPr lang="ru-RU" sz="1400" dirty="0">
              <a:solidFill>
                <a:srgbClr val="FFFFFF"/>
              </a:solidFill>
              <a:latin typeface="Aeroport" panose="02000000000000000000" pitchFamily="2" charset="-52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2565063" y="5287807"/>
            <a:ext cx="9441394" cy="24708"/>
          </a:xfrm>
          <a:prstGeom prst="line">
            <a:avLst/>
          </a:prstGeom>
          <a:ln w="19050">
            <a:solidFill>
              <a:srgbClr val="ABDF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65385" y="5656706"/>
            <a:ext cx="3046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eroport" panose="02000000000000000000" pitchFamily="2" charset="-52"/>
              </a:rPr>
              <a:t>УГОЛОВНАЯ ОТВЕТСТВЕННОСТЬ</a:t>
            </a:r>
            <a:endParaRPr lang="ru-RU" sz="1600" b="1" dirty="0">
              <a:solidFill>
                <a:schemeClr val="bg1"/>
              </a:solidFill>
              <a:latin typeface="Aeroport" panose="02000000000000000000" pitchFamily="2" charset="-52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613807" y="5598121"/>
            <a:ext cx="28619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C000"/>
                </a:solidFill>
                <a:latin typeface="Aeroport" panose="02000000000000000000" pitchFamily="2" charset="-52"/>
              </a:rPr>
              <a:t>СТ. 247. </a:t>
            </a:r>
            <a:r>
              <a:rPr lang="ru-RU" sz="1400" dirty="0">
                <a:solidFill>
                  <a:srgbClr val="FFC000"/>
                </a:solidFill>
                <a:latin typeface="Aeroport" panose="02000000000000000000" pitchFamily="2" charset="-52"/>
              </a:rPr>
              <a:t>ПОЛУЧЕНИЕ НЕЗАКОННОГО </a:t>
            </a:r>
            <a:r>
              <a:rPr lang="ru-RU" sz="1400" dirty="0" smtClean="0">
                <a:solidFill>
                  <a:srgbClr val="FFC000"/>
                </a:solidFill>
                <a:latin typeface="Aeroport" panose="02000000000000000000" pitchFamily="2" charset="-52"/>
              </a:rPr>
              <a:t>ВОЗНАГРАЖДЕНИЯ (УК РК)</a:t>
            </a:r>
            <a:endParaRPr lang="ru-RU" sz="1400" dirty="0">
              <a:solidFill>
                <a:srgbClr val="FFC000"/>
              </a:solidFill>
              <a:latin typeface="Aeroport" panose="02000000000000000000" pitchFamily="2" charset="-5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78359" y="4372447"/>
            <a:ext cx="2565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eroport" panose="02000000000000000000" pitchFamily="2" charset="-52"/>
              </a:rPr>
              <a:t>ГРАЖДАНСКИЙ КОДЕКС</a:t>
            </a:r>
            <a:endParaRPr lang="ru-RU" sz="1600" b="1" dirty="0">
              <a:solidFill>
                <a:schemeClr val="bg1"/>
              </a:solidFill>
              <a:latin typeface="Aeroport" panose="02000000000000000000" pitchFamily="2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18683" y="5646328"/>
            <a:ext cx="3127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eroport" panose="02000000000000000000" pitchFamily="2" charset="-52"/>
              </a:rPr>
              <a:t>ОТ ШТРАФА 120 МРП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eroport" panose="02000000000000000000" pitchFamily="2" charset="-52"/>
              </a:rPr>
              <a:t>ДО 2 ЛЕТ ЛИШЕНИЯ СВОБОДЫ</a:t>
            </a:r>
            <a:endParaRPr lang="ru-RU" sz="1400" dirty="0">
              <a:solidFill>
                <a:schemeClr val="bg1"/>
              </a:solidFill>
              <a:latin typeface="Aeroport" panose="020000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305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3182608" y="1811875"/>
            <a:ext cx="36070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76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Palatino" pitchFamily="2" charset="0"/>
                <a:cs typeface="Arial" panose="020B0604020202020204" pitchFamily="34" charset="0"/>
              </a:rPr>
              <a:t>37%</a:t>
            </a: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Palatino" pitchFamily="2" charset="0"/>
                <a:cs typeface="Arial" panose="020B0604020202020204" pitchFamily="34" charset="0"/>
              </a:rPr>
              <a:t>ОКОНЧЕННЫХ РАССЛЕДОВАНИЕМ</a:t>
            </a:r>
          </a:p>
          <a:p>
            <a:pPr marL="0" marR="0" lvl="0" indent="0" algn="ctr" defTabSz="91376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Palatino" pitchFamily="2" charset="0"/>
                <a:cs typeface="Arial" panose="020B0604020202020204" pitchFamily="34" charset="0"/>
              </a:rPr>
              <a:t>УГОЛОВНЫХ ДЕЛ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74337" y="257675"/>
            <a:ext cx="858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1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Impact"/>
              </a:rPr>
              <a:t>УГОЛОВНО-ПРАВОВЫЕ МЕРЫ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767019" y="1145999"/>
            <a:ext cx="2414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76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Palatino" pitchFamily="2" charset="0"/>
                <a:cs typeface="Arial" panose="020B0604020202020204" pitchFamily="34" charset="0"/>
              </a:rPr>
              <a:t>В СУД НАПРАВЛЕНО </a:t>
            </a: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8962474" y="3693654"/>
            <a:ext cx="45719" cy="3164345"/>
          </a:xfrm>
          <a:prstGeom prst="rect">
            <a:avLst/>
          </a:prstGeom>
          <a:solidFill>
            <a:srgbClr val="0A2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6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0A2534"/>
              </a:solidFill>
              <a:effectLst/>
              <a:uLnTx/>
              <a:uFillTx/>
              <a:latin typeface="Aeroport" panose="02000000000000000000" pitchFamily="2" charset="0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170534" y="3899606"/>
            <a:ext cx="4035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761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КВАЗИГОССЕКТОР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901876" y="4277251"/>
            <a:ext cx="2791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761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20" normalizeH="0" baseline="0" noProof="0" dirty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осуждено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kumimoji="0" lang="ru-RU" sz="3600" b="0" i="0" u="none" strike="noStrike" kern="1200" cap="none" spc="20" normalizeH="0" baseline="0" noProof="0" dirty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kumimoji="0" lang="ru-RU" sz="24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судей </a:t>
            </a:r>
            <a:endParaRPr kumimoji="0" lang="ru-RU" sz="2400" b="0" i="0" u="none" strike="noStrike" kern="1200" cap="none" spc="20" normalizeH="0" baseline="0" noProof="0" dirty="0">
              <a:ln>
                <a:noFill/>
              </a:ln>
              <a:solidFill>
                <a:srgbClr val="0A2534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211398" y="3892213"/>
            <a:ext cx="4069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761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СУДЕБНЫЕ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Palatino" pitchFamily="2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ОРГАНЫ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3682957"/>
            <a:ext cx="12192000" cy="45719"/>
          </a:xfrm>
          <a:prstGeom prst="rect">
            <a:avLst/>
          </a:prstGeom>
          <a:solidFill>
            <a:srgbClr val="0A2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6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A2534"/>
              </a:solidFill>
              <a:effectLst/>
              <a:uLnTx/>
              <a:uFillTx/>
              <a:latin typeface="Aeroport" panose="02000000000000000000" pitchFamily="2" charset="0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372365" y="4569519"/>
            <a:ext cx="3543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761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20" normalizeH="0" baseline="0" noProof="0" dirty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осуждено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Palatino" pitchFamily="2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3761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spc="20" dirty="0" smtClean="0">
                <a:solidFill>
                  <a:srgbClr val="0A25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A253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3761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лиц</a:t>
            </a:r>
            <a:endParaRPr kumimoji="0" lang="ru-RU" sz="2800" b="0" i="0" u="none" strike="noStrike" kern="1200" cap="none" spc="20" normalizeH="0" baseline="0" noProof="0" dirty="0">
              <a:ln>
                <a:noFill/>
              </a:ln>
              <a:solidFill>
                <a:srgbClr val="0A2534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5696686" y="3707283"/>
            <a:ext cx="45719" cy="3139042"/>
          </a:xfrm>
          <a:prstGeom prst="rect">
            <a:avLst/>
          </a:prstGeom>
          <a:solidFill>
            <a:srgbClr val="0A2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6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0A2534"/>
              </a:solidFill>
              <a:effectLst/>
              <a:uLnTx/>
              <a:uFillTx/>
              <a:latin typeface="Aeroport" panose="02000000000000000000" pitchFamily="2" charset="0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8501556" y="382468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761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eroport" panose="02000000000000000000" pitchFamily="2" charset="0"/>
                <a:ea typeface="Calibri"/>
                <a:cs typeface="Montserrat"/>
              </a:rPr>
              <a:t>ПРАВООХРАНИТЕЛЬНЫЕ</a:t>
            </a:r>
            <a:br>
              <a:rPr kumimoji="0" lang="ru-RU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eroport" panose="02000000000000000000" pitchFamily="2" charset="0"/>
                <a:ea typeface="Calibri"/>
                <a:cs typeface="Montserrat"/>
              </a:rPr>
            </a:br>
            <a:r>
              <a:rPr kumimoji="0" lang="ru-RU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eroport" panose="02000000000000000000" pitchFamily="2" charset="0"/>
                <a:ea typeface="Calibri"/>
                <a:cs typeface="Montserrat"/>
              </a:rPr>
              <a:t>ОРГАНЫ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9031221" y="4601029"/>
            <a:ext cx="30852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761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20" normalizeH="0" baseline="0" noProof="0" dirty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eroport" panose="02000000000000000000" pitchFamily="2" charset="0"/>
                <a:ea typeface="Calibri"/>
                <a:cs typeface="Montserrat"/>
              </a:rPr>
              <a:t>осуждено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eroport" panose="02000000000000000000" pitchFamily="2" charset="0"/>
                <a:ea typeface="Palatino" pitchFamily="2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3761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spc="20" dirty="0" smtClean="0">
                <a:solidFill>
                  <a:srgbClr val="0A2534"/>
                </a:solidFill>
                <a:latin typeface="Aeroport" panose="02000000000000000000" pitchFamily="2" charset="0"/>
                <a:ea typeface="Calibri"/>
                <a:cs typeface="Montserrat"/>
              </a:rPr>
              <a:t>91</a:t>
            </a:r>
            <a:r>
              <a:rPr kumimoji="0" lang="ru-RU" sz="4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eroport" panose="02000000000000000000" pitchFamily="2" charset="0"/>
                <a:ea typeface="Calibri"/>
                <a:cs typeface="Montserrat"/>
              </a:rPr>
              <a:t> </a:t>
            </a:r>
            <a:endParaRPr kumimoji="0" lang="ru-RU" sz="4000" b="0" i="0" u="none" strike="noStrike" kern="1200" cap="none" spc="20" normalizeH="0" baseline="0" noProof="0" dirty="0">
              <a:ln>
                <a:noFill/>
              </a:ln>
              <a:solidFill>
                <a:srgbClr val="0A2534"/>
              </a:solidFill>
              <a:effectLst/>
              <a:uLnTx/>
              <a:uFillTx/>
              <a:latin typeface="Aeroport" panose="02000000000000000000" pitchFamily="2" charset="0"/>
              <a:ea typeface="Calibri"/>
              <a:cs typeface="Montserrat"/>
            </a:endParaRPr>
          </a:p>
          <a:p>
            <a:pPr marL="0" marR="0" lvl="0" indent="0" algn="ctr" defTabSz="913761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eroport" panose="02000000000000000000" pitchFamily="2" charset="0"/>
                <a:ea typeface="Calibri"/>
                <a:cs typeface="Montserrat"/>
              </a:rPr>
              <a:t>лицо</a:t>
            </a:r>
            <a:endParaRPr kumimoji="0" lang="ru-RU" sz="2400" b="0" i="0" u="none" strike="noStrike" kern="1200" cap="none" spc="20" normalizeH="0" baseline="0" noProof="0" dirty="0">
              <a:ln>
                <a:noFill/>
              </a:ln>
              <a:solidFill>
                <a:srgbClr val="0A2534"/>
              </a:solidFill>
              <a:effectLst/>
              <a:uLnTx/>
              <a:uFillTx/>
              <a:latin typeface="Aeroport" panose="02000000000000000000" pitchFamily="2" charset="0"/>
              <a:ea typeface="Calibri"/>
              <a:cs typeface="Montserrat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426895" y="4845221"/>
            <a:ext cx="37995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761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20" normalizeH="0" baseline="0" noProof="0" dirty="0">
              <a:ln>
                <a:noFill/>
              </a:ln>
              <a:solidFill>
                <a:srgbClr val="0A2534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ctr" defTabSz="913761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20" normalizeH="0" baseline="0" noProof="0" dirty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расследование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A2534"/>
              </a:solidFill>
              <a:effectLst/>
              <a:uLnTx/>
              <a:uFillTx/>
              <a:latin typeface="Arial" panose="020B0604020202020204" pitchFamily="34" charset="0"/>
              <a:ea typeface="Palatino" pitchFamily="2" charset="0"/>
              <a:cs typeface="Arial" panose="020B0604020202020204" pitchFamily="34" charset="0"/>
            </a:endParaRPr>
          </a:p>
          <a:p>
            <a:pPr marL="0" marR="0" lvl="0" indent="0" algn="ctr" defTabSz="913761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отношении </a:t>
            </a:r>
            <a:endParaRPr kumimoji="0" lang="ru-RU" sz="2800" b="0" i="0" u="none" strike="noStrike" kern="1200" cap="none" spc="20" normalizeH="0" baseline="0" noProof="0" dirty="0">
              <a:ln>
                <a:noFill/>
              </a:ln>
              <a:solidFill>
                <a:srgbClr val="0A2534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ctr" defTabSz="913761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spc="20" dirty="0">
                <a:solidFill>
                  <a:srgbClr val="0A25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kumimoji="0" lang="ru-RU" sz="24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судей</a:t>
            </a:r>
            <a:endParaRPr kumimoji="0" lang="ru-RU" sz="2400" b="0" i="0" u="none" strike="noStrike" kern="1200" cap="none" spc="20" normalizeH="0" baseline="0" noProof="0" dirty="0">
              <a:ln>
                <a:noFill/>
              </a:ln>
              <a:solidFill>
                <a:srgbClr val="0A2534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FB7D128-C12D-8948-BF9A-D5BBE3D18994}"/>
              </a:ext>
            </a:extLst>
          </p:cNvPr>
          <p:cNvSpPr/>
          <p:nvPr/>
        </p:nvSpPr>
        <p:spPr>
          <a:xfrm>
            <a:off x="9336386" y="1314361"/>
            <a:ext cx="2504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Palatino" pitchFamily="2" charset="0"/>
                <a:cs typeface="Arial" panose="020B0604020202020204" pitchFamily="34" charset="0"/>
              </a:rPr>
              <a:t>ВОЗМЕЩЕННЫЙ УЩЕРБ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37355" y="2025701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 smtClean="0">
                <a:solidFill>
                  <a:srgbClr val="0A2534"/>
                </a:solidFill>
                <a:latin typeface="Arial" panose="020B0604020202020204" pitchFamily="34" charset="0"/>
                <a:ea typeface="Palatino" pitchFamily="2" charset="0"/>
                <a:cs typeface="Arial" panose="020B0604020202020204" pitchFamily="34" charset="0"/>
              </a:rPr>
              <a:t>91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Palatino" pitchFamily="2" charset="0"/>
                <a:cs typeface="Arial" panose="020B0604020202020204" pitchFamily="34" charset="0"/>
              </a:rPr>
              <a:t>%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0A253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0685" y="1317475"/>
            <a:ext cx="2693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Palatino" pitchFamily="2" charset="0"/>
                <a:cs typeface="Arial" panose="020B0604020202020204" pitchFamily="34" charset="0"/>
              </a:rPr>
              <a:t>ЗАРЕГИСТРИРОВАНО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942EF4-454D-884E-BDDF-2EB56DDD9F77}"/>
              </a:ext>
            </a:extLst>
          </p:cNvPr>
          <p:cNvSpPr/>
          <p:nvPr/>
        </p:nvSpPr>
        <p:spPr>
          <a:xfrm>
            <a:off x="941011" y="1940601"/>
            <a:ext cx="2281394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 smtClean="0">
                <a:solidFill>
                  <a:srgbClr val="0A2534"/>
                </a:solidFill>
                <a:latin typeface="Arial" panose="020B0604020202020204" pitchFamily="34" charset="0"/>
                <a:ea typeface="Palatino" pitchFamily="2" charset="0"/>
                <a:cs typeface="Arial" panose="020B0604020202020204" pitchFamily="34" charset="0"/>
              </a:rPr>
              <a:t>1118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0A2534"/>
              </a:solidFill>
              <a:effectLst/>
              <a:uLnTx/>
              <a:uFillTx/>
              <a:latin typeface="Arial" panose="020B0604020202020204" pitchFamily="34" charset="0"/>
              <a:ea typeface="Palatino" pitchFamily="2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" b="0" i="0" u="none" strike="noStrike" kern="1200" cap="none" spc="0" normalizeH="0" baseline="0" noProof="0" dirty="0">
              <a:ln>
                <a:noFill/>
              </a:ln>
              <a:solidFill>
                <a:srgbClr val="0A2534"/>
              </a:solidFill>
              <a:effectLst/>
              <a:uLnTx/>
              <a:uFillTx/>
              <a:latin typeface="Arial" panose="020B0604020202020204" pitchFamily="34" charset="0"/>
              <a:ea typeface="Palatino" pitchFamily="2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Palatino" pitchFamily="2" charset="0"/>
                <a:cs typeface="Arial" panose="020B0604020202020204" pitchFamily="34" charset="0"/>
              </a:rPr>
              <a:t>КОРРУПЦИОННЫХ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Palatino" pitchFamily="2" charset="0"/>
                <a:cs typeface="Arial" panose="020B0604020202020204" pitchFamily="34" charset="0"/>
              </a:rPr>
              <a:t>ПРАВОНАРУШЕНИЙ 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Palatino" pitchFamily="2" charset="0"/>
                <a:cs typeface="Arial" panose="020B0604020202020204" pitchFamily="34" charset="0"/>
              </a:rPr>
              <a:t/>
            </a:r>
            <a:b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Palatino" pitchFamily="2" charset="0"/>
                <a:cs typeface="Arial" panose="020B060402020202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Palatino" pitchFamily="2" charset="0"/>
                <a:cs typeface="Arial" panose="020B0604020202020204" pitchFamily="34" charset="0"/>
              </a:rPr>
              <a:t>* из </a:t>
            </a:r>
            <a:r>
              <a:rPr lang="ru-RU" sz="1400" dirty="0" smtClean="0">
                <a:solidFill>
                  <a:srgbClr val="0A2534"/>
                </a:solidFill>
                <a:latin typeface="Arial" panose="020B0604020202020204" pitchFamily="34" charset="0"/>
                <a:ea typeface="Palatino" pitchFamily="2" charset="0"/>
                <a:cs typeface="Arial" panose="020B0604020202020204" pitchFamily="34" charset="0"/>
              </a:rPr>
              <a:t>1588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Palatino" pitchFamily="2" charset="0"/>
                <a:cs typeface="Arial" panose="020B0604020202020204" pitchFamily="34" charset="0"/>
              </a:rPr>
              <a:t> уголовных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A253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B7D128-C12D-8948-BF9A-D5BBE3D18994}"/>
              </a:ext>
            </a:extLst>
          </p:cNvPr>
          <p:cNvSpPr/>
          <p:nvPr/>
        </p:nvSpPr>
        <p:spPr>
          <a:xfrm>
            <a:off x="6397378" y="1323624"/>
            <a:ext cx="2722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Palatino" pitchFamily="2" charset="0"/>
                <a:cs typeface="Arial" panose="020B0604020202020204" pitchFamily="34" charset="0"/>
              </a:rPr>
              <a:t>ОСУЖДЕНО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91331" y="1995356"/>
            <a:ext cx="16259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 smtClean="0">
                <a:solidFill>
                  <a:srgbClr val="0A2534"/>
                </a:solidFill>
                <a:latin typeface="Arial" panose="020B0604020202020204" pitchFamily="34" charset="0"/>
                <a:ea typeface="Palatino" pitchFamily="2" charset="0"/>
                <a:cs typeface="Arial" panose="020B0604020202020204" pitchFamily="34" charset="0"/>
              </a:rPr>
              <a:t>498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A2534"/>
              </a:solidFill>
              <a:effectLst/>
              <a:uLnTx/>
              <a:uFillTx/>
              <a:latin typeface="Arial" panose="020B0604020202020204" pitchFamily="34" charset="0"/>
              <a:ea typeface="Palatino" pitchFamily="2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rial" panose="020B0604020202020204" pitchFamily="34" charset="0"/>
                <a:ea typeface="Palatino" pitchFamily="2" charset="0"/>
                <a:cs typeface="Arial" panose="020B0604020202020204" pitchFamily="34" charset="0"/>
              </a:rPr>
              <a:t>ЛИЦ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A2534"/>
              </a:solidFill>
              <a:effectLst/>
              <a:uLnTx/>
              <a:uFillTx/>
              <a:latin typeface="Arial" panose="020B0604020202020204" pitchFamily="34" charset="0"/>
              <a:ea typeface="Palatino" pitchFamily="2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23">
            <a:extLst>
              <a:ext uri="{FF2B5EF4-FFF2-40B4-BE49-F238E27FC236}">
                <a16:creationId xmlns:a16="http://schemas.microsoft.com/office/drawing/2014/main" id="{26B2D6B3-E61F-F54C-998F-8F58337DDE46}"/>
              </a:ext>
            </a:extLst>
          </p:cNvPr>
          <p:cNvSpPr/>
          <p:nvPr/>
        </p:nvSpPr>
        <p:spPr>
          <a:xfrm flipH="1">
            <a:off x="2542666" y="3718958"/>
            <a:ext cx="45719" cy="3139042"/>
          </a:xfrm>
          <a:prstGeom prst="rect">
            <a:avLst/>
          </a:prstGeom>
          <a:solidFill>
            <a:srgbClr val="0A2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6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0A2534"/>
              </a:solidFill>
              <a:effectLst/>
              <a:uLnTx/>
              <a:uFillTx/>
              <a:latin typeface="Aeroport" panose="02000000000000000000" pitchFamily="2" charset="0"/>
              <a:ea typeface="+mn-ea"/>
              <a:cs typeface="+mn-cs"/>
            </a:endParaRPr>
          </a:p>
        </p:txBody>
      </p:sp>
      <p:sp>
        <p:nvSpPr>
          <p:cNvPr id="32" name="Прямоугольник 15">
            <a:extLst>
              <a:ext uri="{FF2B5EF4-FFF2-40B4-BE49-F238E27FC236}">
                <a16:creationId xmlns:a16="http://schemas.microsoft.com/office/drawing/2014/main" id="{FD1FD07F-4C69-4F4A-BE6A-03CA11B051BE}"/>
              </a:ext>
            </a:extLst>
          </p:cNvPr>
          <p:cNvSpPr/>
          <p:nvPr/>
        </p:nvSpPr>
        <p:spPr bwMode="auto">
          <a:xfrm>
            <a:off x="-703169" y="3880154"/>
            <a:ext cx="4035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761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eroport" panose="02000000000000000000" pitchFamily="2" charset="0"/>
                <a:ea typeface="Calibri"/>
                <a:cs typeface="Montserrat"/>
              </a:rPr>
              <a:t>СИСТ</a:t>
            </a:r>
            <a:r>
              <a:rPr kumimoji="0" lang="ru-RU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eroport" panose="02000000000000000000" pitchFamily="2" charset="0"/>
                <a:ea typeface="Calibri"/>
                <a:cs typeface="Montserrat"/>
              </a:rPr>
              <a:t>ЕМНАЯ</a:t>
            </a:r>
          </a:p>
          <a:p>
            <a:pPr marL="0" marR="0" lvl="0" indent="0" algn="ctr" defTabSz="913761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eroport" panose="02000000000000000000" pitchFamily="2" charset="0"/>
                <a:ea typeface="Calibri"/>
                <a:cs typeface="Montserrat"/>
              </a:rPr>
              <a:t>КОРРУПЦИЯ</a:t>
            </a:r>
            <a:endParaRPr kumimoji="0" lang="en-US" sz="1800" b="0" i="0" u="none" strike="noStrike" kern="1200" cap="none" spc="2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eroport" panose="02000000000000000000" pitchFamily="2" charset="0"/>
              <a:ea typeface="Calibri"/>
              <a:cs typeface="Montserrat"/>
            </a:endParaRPr>
          </a:p>
        </p:txBody>
      </p:sp>
      <p:sp>
        <p:nvSpPr>
          <p:cNvPr id="33" name="Прямоугольник 14">
            <a:extLst>
              <a:ext uri="{FF2B5EF4-FFF2-40B4-BE49-F238E27FC236}">
                <a16:creationId xmlns:a16="http://schemas.microsoft.com/office/drawing/2014/main" id="{35129E4F-7BDD-FF49-8CF1-D23391B6B8D2}"/>
              </a:ext>
            </a:extLst>
          </p:cNvPr>
          <p:cNvSpPr/>
          <p:nvPr/>
        </p:nvSpPr>
        <p:spPr bwMode="auto">
          <a:xfrm>
            <a:off x="-231764" y="4976185"/>
            <a:ext cx="301300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761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spc="20" dirty="0" smtClean="0">
                <a:solidFill>
                  <a:srgbClr val="0A2534"/>
                </a:solidFill>
                <a:latin typeface="Aeroport" panose="02000000000000000000" pitchFamily="2" charset="0"/>
                <a:ea typeface="Calibri"/>
                <a:cs typeface="Montserrat"/>
              </a:rPr>
              <a:t>65</a:t>
            </a:r>
            <a:endParaRPr kumimoji="0" lang="ru-RU" sz="4000" b="0" i="0" u="none" strike="noStrike" kern="1200" cap="none" spc="20" normalizeH="0" baseline="0" noProof="0" dirty="0">
              <a:ln>
                <a:noFill/>
              </a:ln>
              <a:solidFill>
                <a:srgbClr val="0A2534"/>
              </a:solidFill>
              <a:effectLst/>
              <a:uLnTx/>
              <a:uFillTx/>
              <a:latin typeface="Aeroport" panose="02000000000000000000" pitchFamily="2" charset="0"/>
              <a:ea typeface="Calibri"/>
              <a:cs typeface="Montserrat"/>
            </a:endParaRPr>
          </a:p>
          <a:p>
            <a:pPr marL="0" marR="0" lvl="0" indent="0" algn="ctr" defTabSz="913761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A2534"/>
                </a:solidFill>
                <a:effectLst/>
                <a:uLnTx/>
                <a:uFillTx/>
                <a:latin typeface="Aeroport" panose="02000000000000000000" pitchFamily="2" charset="0"/>
                <a:ea typeface="Calibri"/>
                <a:cs typeface="Montserrat"/>
              </a:rPr>
              <a:t>фактов</a:t>
            </a:r>
            <a:endParaRPr kumimoji="0" lang="ru-RU" sz="2800" b="0" i="0" u="none" strike="noStrike" kern="1200" cap="none" spc="20" normalizeH="0" baseline="0" noProof="0" dirty="0">
              <a:ln>
                <a:noFill/>
              </a:ln>
              <a:solidFill>
                <a:srgbClr val="0A2534"/>
              </a:solidFill>
              <a:effectLst/>
              <a:uLnTx/>
              <a:uFillTx/>
              <a:latin typeface="Aeroport" panose="02000000000000000000" pitchFamily="2" charset="0"/>
              <a:ea typeface="Calibri"/>
              <a:cs typeface="Montserrat"/>
            </a:endParaRPr>
          </a:p>
        </p:txBody>
      </p:sp>
      <p:sp>
        <p:nvSpPr>
          <p:cNvPr id="2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29725" y="6463281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76D614-C05F-FC44-AD0E-490470F66970}" type="slidenum">
              <a:rPr kumimoji="0" lang="x-none" sz="1400" b="0" i="0" u="none" strike="noStrike" kern="1200" cap="none" spc="0" normalizeH="0" baseline="0" noProof="0">
                <a:ln>
                  <a:noFill/>
                </a:ln>
                <a:solidFill>
                  <a:srgbClr val="0F3F68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srgbClr val="0F3F68"/>
              </a:solidFill>
              <a:effectLst/>
              <a:uLnTx/>
              <a:uFillTx/>
              <a:latin typeface="Proxima Nova" panose="02000506030000020004" pitchFamily="2" charset="0"/>
              <a:ea typeface="+mn-ea"/>
              <a:cs typeface="+mn-cs"/>
            </a:endParaRPr>
          </a:p>
        </p:txBody>
      </p:sp>
      <p:sp>
        <p:nvSpPr>
          <p:cNvPr id="34" name="Прямоугольник 2">
            <a:extLst>
              <a:ext uri="{FF2B5EF4-FFF2-40B4-BE49-F238E27FC236}">
                <a16:creationId xmlns:a16="http://schemas.microsoft.com/office/drawing/2014/main" id="{9063D5A3-85B2-2C46-B3D9-E2CB75C89A5A}"/>
              </a:ext>
            </a:extLst>
          </p:cNvPr>
          <p:cNvSpPr/>
          <p:nvPr/>
        </p:nvSpPr>
        <p:spPr>
          <a:xfrm>
            <a:off x="9226440" y="-80"/>
            <a:ext cx="2957539" cy="461665"/>
          </a:xfrm>
          <a:prstGeom prst="rect">
            <a:avLst/>
          </a:prstGeom>
          <a:solidFill>
            <a:srgbClr val="ABDFE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kumimoji="0" lang="ru-RU" sz="2400" b="1" i="0" u="none" strike="noStrike" kern="1200" cap="none" spc="20" normalizeH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2022 год</a:t>
            </a:r>
            <a:endParaRPr kumimoji="0" lang="ru-RU" sz="2400" b="1" i="0" u="none" strike="noStrike" kern="1200" cap="none" spc="2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57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2885867"/>
            <a:ext cx="12191999" cy="1193555"/>
          </a:xfrm>
          <a:prstGeom prst="rect">
            <a:avLst/>
          </a:prstGeom>
          <a:solidFill>
            <a:srgbClr val="002D48"/>
          </a:solidFill>
          <a:ln>
            <a:solidFill>
              <a:srgbClr val="002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03007" y="3326504"/>
            <a:ext cx="10388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Aeroport" panose="02000000000000000000" pitchFamily="2" charset="-52"/>
                <a:ea typeface="Times New Roman" panose="02020603050405020304" pitchFamily="18" charset="0"/>
              </a:rPr>
              <a:t>БЛАГОДАРЮ ЗА ВНИМАНИЕ!</a:t>
            </a:r>
            <a:endParaRPr lang="ru-RU" dirty="0">
              <a:solidFill>
                <a:srgbClr val="FFC000"/>
              </a:solidFill>
              <a:effectLst/>
              <a:latin typeface="Aeroport" panose="02000000000000000000" pitchFamily="2" charset="-52"/>
              <a:ea typeface="Times New Roman" panose="02020603050405020304" pitchFamily="18" charset="0"/>
            </a:endParaRPr>
          </a:p>
        </p:txBody>
      </p:sp>
      <p:pic>
        <p:nvPicPr>
          <p:cNvPr id="6" name="Google Shape;232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85867"/>
            <a:ext cx="1312010" cy="1193555"/>
          </a:xfrm>
          <a:prstGeom prst="rect">
            <a:avLst/>
          </a:prstGeom>
          <a:solidFill>
            <a:srgbClr val="002D48"/>
          </a:solidFill>
          <a:ln>
            <a:solidFill>
              <a:srgbClr val="002D48"/>
            </a:solidFill>
          </a:ln>
        </p:spPr>
      </p:pic>
    </p:spTree>
    <p:extLst>
      <p:ext uri="{BB962C8B-B14F-4D97-AF65-F5344CB8AC3E}">
        <p14:creationId xmlns:p14="http://schemas.microsoft.com/office/powerpoint/2010/main" val="8890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56115" y="2221178"/>
            <a:ext cx="780812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163B4F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«Мы </a:t>
            </a:r>
            <a:r>
              <a:rPr lang="ru-RU" sz="2000" i="1" dirty="0">
                <a:solidFill>
                  <a:srgbClr val="163B4F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будем решительно противостоять невежеству и архаике, радикализму и иждивенчеству, культу потребления и коррупции.» </a:t>
            </a:r>
            <a:r>
              <a:rPr lang="ru-RU" dirty="0" smtClean="0">
                <a:solidFill>
                  <a:srgbClr val="163B4F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 smtClean="0">
                <a:solidFill>
                  <a:srgbClr val="163B4F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 smtClean="0">
              <a:solidFill>
                <a:srgbClr val="163B4F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163B4F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ПОСЛАНИЕ ГЛАВЫ ГОСУДАРСТВА ОТ 16 МАРТА 2022 ГОДА </a:t>
            </a:r>
          </a:p>
          <a:p>
            <a:pPr algn="ctr"/>
            <a:r>
              <a:rPr lang="ru-RU" sz="1600" dirty="0">
                <a:solidFill>
                  <a:srgbClr val="163B4F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«НОВЫЙ КАЗАХСТАН: ПУТЬ ОБНОВЛЕНИЯ И МОДЕРНИЗАЦИИ»</a:t>
            </a:r>
          </a:p>
        </p:txBody>
      </p:sp>
    </p:spTree>
    <p:extLst>
      <p:ext uri="{BB962C8B-B14F-4D97-AF65-F5344CB8AC3E}">
        <p14:creationId xmlns:p14="http://schemas.microsoft.com/office/powerpoint/2010/main" val="39904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156294" y="1740720"/>
            <a:ext cx="751376" cy="910214"/>
          </a:xfrm>
          <a:custGeom>
            <a:avLst/>
            <a:gdLst/>
            <a:ahLst/>
            <a:cxnLst/>
            <a:rect l="l" t="t" r="r" b="b"/>
            <a:pathLst>
              <a:path w="1127759" h="745489">
                <a:moveTo>
                  <a:pt x="0" y="745235"/>
                </a:moveTo>
                <a:lnTo>
                  <a:pt x="1127759" y="745235"/>
                </a:lnTo>
                <a:lnTo>
                  <a:pt x="1127759" y="0"/>
                </a:lnTo>
                <a:lnTo>
                  <a:pt x="0" y="0"/>
                </a:lnTo>
                <a:lnTo>
                  <a:pt x="0" y="745235"/>
                </a:lnTo>
                <a:close/>
              </a:path>
            </a:pathLst>
          </a:custGeom>
          <a:solidFill>
            <a:srgbClr val="002D48"/>
          </a:solidFill>
          <a:ln>
            <a:solidFill>
              <a:srgbClr val="002D48"/>
            </a:solidFill>
          </a:ln>
        </p:spPr>
        <p:txBody>
          <a:bodyPr wrap="square" lIns="0" tIns="0" rIns="0" bIns="0" rtlCol="0"/>
          <a:lstStyle/>
          <a:p>
            <a:endParaRPr lang="ru-RU" sz="1199" dirty="0">
              <a:latin typeface="Aeroport" panose="02000000000000000000" pitchFamily="2" charset="-5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4522" y="1881227"/>
            <a:ext cx="5161142" cy="3623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sz="1199" dirty="0">
              <a:latin typeface="Aeroport" panose="02000000000000000000" pitchFamily="2" charset="-5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98789" y="1740721"/>
            <a:ext cx="4477152" cy="910213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8384" rIns="0" bIns="0" rtlCol="0">
            <a:spAutoFit/>
          </a:bodyPr>
          <a:lstStyle/>
          <a:p>
            <a:pPr marL="343558"/>
            <a:r>
              <a:rPr lang="ru-RU" sz="666" spc="53" dirty="0" smtClean="0">
                <a:solidFill>
                  <a:srgbClr val="3A3838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3558"/>
            <a:r>
              <a:rPr lang="ru-RU" sz="1400" b="1" spc="53" dirty="0" smtClean="0">
                <a:solidFill>
                  <a:srgbClr val="3A3838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ЗАКОН «О РАТИФИКАЦИИ КОНВЕНЦИИ ООН ПРОТИВ КОРРУПЦИИ»</a:t>
            </a:r>
          </a:p>
          <a:p>
            <a:pPr marL="343558"/>
            <a:r>
              <a:rPr lang="ru-RU" sz="1200" i="1" spc="53" dirty="0" smtClean="0">
                <a:solidFill>
                  <a:srgbClr val="3A3838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ОТ 4 МАЯ 2008 ГОДА</a:t>
            </a:r>
          </a:p>
          <a:p>
            <a:pPr marL="343558"/>
            <a:r>
              <a:rPr lang="ru-RU" sz="666" spc="53" dirty="0" smtClean="0">
                <a:solidFill>
                  <a:srgbClr val="3A3838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666" spc="53" dirty="0">
              <a:solidFill>
                <a:srgbClr val="3A3838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97" y="491331"/>
            <a:ext cx="1106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3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ПРАВОВАЯ ОСНОВА ПРОТИВОДЕЙСТВИЯ КОРРУПЦИИ</a:t>
            </a:r>
            <a:endParaRPr lang="ru-RU" sz="2800" b="1" dirty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bject 11"/>
          <p:cNvSpPr txBox="1"/>
          <p:nvPr/>
        </p:nvSpPr>
        <p:spPr>
          <a:xfrm>
            <a:off x="6898145" y="2799893"/>
            <a:ext cx="4477796" cy="78729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8384" rIns="0" bIns="0" rtlCol="0">
            <a:spAutoFit/>
          </a:bodyPr>
          <a:lstStyle/>
          <a:p>
            <a:pPr marL="343558"/>
            <a:r>
              <a:rPr lang="ru-RU" sz="933" spc="53" dirty="0" smtClean="0">
                <a:solidFill>
                  <a:srgbClr val="3A3838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3558"/>
            <a:r>
              <a:rPr lang="ru-RU" sz="1400" b="1" spc="53" dirty="0" smtClean="0">
                <a:solidFill>
                  <a:srgbClr val="3A3838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ПЛАН НАЦИИ – 100 КОНКРЕТНЫХ ШАГОВ</a:t>
            </a:r>
          </a:p>
          <a:p>
            <a:pPr marL="343558"/>
            <a:r>
              <a:rPr lang="ru-RU" sz="1200" i="1" spc="53" dirty="0" smtClean="0">
                <a:solidFill>
                  <a:srgbClr val="3A3838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ПРОГРАММА ПРЕЗИДЕНТА ОТ 20 МАЯ 2015 ГОДА</a:t>
            </a:r>
          </a:p>
          <a:p>
            <a:pPr marL="343558"/>
            <a:endParaRPr lang="ru-RU" sz="1200" i="1" spc="53" dirty="0" smtClean="0">
              <a:solidFill>
                <a:srgbClr val="3A3838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6162835" y="2789569"/>
            <a:ext cx="751376" cy="797620"/>
          </a:xfrm>
          <a:custGeom>
            <a:avLst/>
            <a:gdLst/>
            <a:ahLst/>
            <a:cxnLst/>
            <a:rect l="l" t="t" r="r" b="b"/>
            <a:pathLst>
              <a:path w="1127759" h="745489">
                <a:moveTo>
                  <a:pt x="0" y="745235"/>
                </a:moveTo>
                <a:lnTo>
                  <a:pt x="1127759" y="745235"/>
                </a:lnTo>
                <a:lnTo>
                  <a:pt x="1127759" y="0"/>
                </a:lnTo>
                <a:lnTo>
                  <a:pt x="0" y="0"/>
                </a:lnTo>
                <a:lnTo>
                  <a:pt x="0" y="745235"/>
                </a:lnTo>
                <a:close/>
              </a:path>
            </a:pathLst>
          </a:custGeom>
          <a:solidFill>
            <a:srgbClr val="002D48"/>
          </a:solidFill>
          <a:ln>
            <a:solidFill>
              <a:srgbClr val="002D48"/>
            </a:solidFill>
          </a:ln>
        </p:spPr>
        <p:txBody>
          <a:bodyPr wrap="square" lIns="0" tIns="0" rIns="0" bIns="0" rtlCol="0"/>
          <a:lstStyle/>
          <a:p>
            <a:endParaRPr lang="ru-RU" sz="1199" dirty="0">
              <a:latin typeface="Aeroport" panose="02000000000000000000" pitchFamily="2" charset="-52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162835" y="4661757"/>
            <a:ext cx="5213106" cy="823899"/>
            <a:chOff x="6162835" y="3756279"/>
            <a:chExt cx="5213106" cy="823899"/>
          </a:xfrm>
        </p:grpSpPr>
        <p:sp>
          <p:nvSpPr>
            <p:cNvPr id="6" name="object 6"/>
            <p:cNvSpPr txBox="1"/>
            <p:nvPr/>
          </p:nvSpPr>
          <p:spPr>
            <a:xfrm>
              <a:off x="6914211" y="3756279"/>
              <a:ext cx="4461730" cy="823899"/>
            </a:xfrm>
            <a:prstGeom prst="rect">
              <a:avLst/>
            </a:prstGeom>
            <a:solidFill>
              <a:srgbClr val="F1F1F1"/>
            </a:solidFill>
          </p:spPr>
          <p:txBody>
            <a:bodyPr vert="horz" wrap="square" lIns="0" tIns="3385" rIns="0" bIns="0" rtlCol="0">
              <a:spAutoFit/>
            </a:bodyPr>
            <a:lstStyle/>
            <a:p>
              <a:pPr marL="343558"/>
              <a:r>
                <a:rPr lang="ru-RU" sz="666" b="1" spc="53" dirty="0" smtClean="0">
                  <a:solidFill>
                    <a:srgbClr val="3A3838"/>
                  </a:solidFill>
                  <a:latin typeface="Aeroport" panose="020000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marL="343558"/>
              <a:r>
                <a:rPr lang="ru-RU" sz="1400" b="1" spc="53" dirty="0" smtClean="0">
                  <a:solidFill>
                    <a:srgbClr val="3A3838"/>
                  </a:solidFill>
                  <a:latin typeface="Aeroport" panose="020000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КОНЦЕПЦИЯ АНТИКОРРУПЦИОННОЙ ПОЛИТИКИ НА 2022-2026 ГОДЫ</a:t>
              </a:r>
            </a:p>
            <a:p>
              <a:pPr marL="343558"/>
              <a:r>
                <a:rPr lang="ru-RU" sz="1200" i="1" spc="53" dirty="0" smtClean="0">
                  <a:solidFill>
                    <a:srgbClr val="3A3838"/>
                  </a:solidFill>
                  <a:latin typeface="Aeroport" panose="020000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УКАЗ ПРЕЗИДЕНТА ОТ 2 ФЕВРАЛЯ 2022 ГОДА</a:t>
              </a:r>
            </a:p>
            <a:p>
              <a:pPr marL="343558"/>
              <a:r>
                <a:rPr lang="ru-RU" sz="666" i="1" spc="53" dirty="0" smtClean="0">
                  <a:solidFill>
                    <a:srgbClr val="3A3838"/>
                  </a:solidFill>
                  <a:latin typeface="Aeroport" panose="020000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ru-RU" sz="666" i="1" spc="53" dirty="0">
                <a:solidFill>
                  <a:srgbClr val="3A3838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6162835" y="3756279"/>
              <a:ext cx="751376" cy="823899"/>
            </a:xfrm>
            <a:custGeom>
              <a:avLst/>
              <a:gdLst/>
              <a:ahLst/>
              <a:cxnLst/>
              <a:rect l="l" t="t" r="r" b="b"/>
              <a:pathLst>
                <a:path w="1127759" h="745489">
                  <a:moveTo>
                    <a:pt x="0" y="745235"/>
                  </a:moveTo>
                  <a:lnTo>
                    <a:pt x="1127759" y="745235"/>
                  </a:lnTo>
                  <a:lnTo>
                    <a:pt x="1127759" y="0"/>
                  </a:lnTo>
                  <a:lnTo>
                    <a:pt x="0" y="0"/>
                  </a:lnTo>
                  <a:lnTo>
                    <a:pt x="0" y="745235"/>
                  </a:lnTo>
                  <a:close/>
                </a:path>
              </a:pathLst>
            </a:custGeom>
            <a:solidFill>
              <a:srgbClr val="002D48"/>
            </a:solidFill>
            <a:ln>
              <a:solidFill>
                <a:srgbClr val="002D48"/>
              </a:solidFill>
            </a:ln>
          </p:spPr>
          <p:txBody>
            <a:bodyPr wrap="square" lIns="0" tIns="0" rIns="0" bIns="0" rtlCol="0"/>
            <a:lstStyle/>
            <a:p>
              <a:endParaRPr lang="ru-RU" sz="1199" dirty="0">
                <a:latin typeface="Aeroport" panose="02000000000000000000" pitchFamily="2" charset="-52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162835" y="3725824"/>
            <a:ext cx="5213106" cy="813007"/>
            <a:chOff x="6162835" y="4749781"/>
            <a:chExt cx="5213106" cy="813007"/>
          </a:xfrm>
        </p:grpSpPr>
        <p:sp>
          <p:nvSpPr>
            <p:cNvPr id="22" name="object 11"/>
            <p:cNvSpPr txBox="1"/>
            <p:nvPr/>
          </p:nvSpPr>
          <p:spPr>
            <a:xfrm>
              <a:off x="6914211" y="4749781"/>
              <a:ext cx="4461730" cy="813007"/>
            </a:xfrm>
            <a:prstGeom prst="rect">
              <a:avLst/>
            </a:prstGeom>
            <a:solidFill>
              <a:srgbClr val="F1F1F1"/>
            </a:solidFill>
          </p:spPr>
          <p:txBody>
            <a:bodyPr vert="horz" wrap="square" lIns="0" tIns="58384" rIns="0" bIns="0" rtlCol="0">
              <a:spAutoFit/>
            </a:bodyPr>
            <a:lstStyle/>
            <a:p>
              <a:pPr marL="343558"/>
              <a:r>
                <a:rPr lang="ru-RU" sz="1400" b="1" spc="53" dirty="0" smtClean="0">
                  <a:solidFill>
                    <a:srgbClr val="3A3838"/>
                  </a:solidFill>
                  <a:latin typeface="Aeroport" panose="020000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ЗАКОН «О ПРОТИВОДЕЙСТВИИ КОРРУПЦИИ»</a:t>
              </a:r>
            </a:p>
            <a:p>
              <a:pPr marL="343558"/>
              <a:r>
                <a:rPr lang="ru-RU" sz="1200" i="1" spc="53" dirty="0" smtClean="0">
                  <a:solidFill>
                    <a:srgbClr val="3A3838"/>
                  </a:solidFill>
                  <a:latin typeface="Aeroport" panose="020000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ОТ 18 НОЯБРЯ 2015 ГОДА</a:t>
              </a:r>
            </a:p>
            <a:p>
              <a:pPr marL="343558"/>
              <a:r>
                <a:rPr lang="ru-RU" sz="900" i="1" spc="53" dirty="0">
                  <a:solidFill>
                    <a:srgbClr val="3A3838"/>
                  </a:solidFill>
                  <a:latin typeface="Aeroport" panose="020000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ru-RU" sz="900" i="1" spc="53" dirty="0" smtClean="0">
                <a:solidFill>
                  <a:srgbClr val="3A3838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object 4"/>
            <p:cNvSpPr/>
            <p:nvPr/>
          </p:nvSpPr>
          <p:spPr>
            <a:xfrm>
              <a:off x="6162835" y="4749781"/>
              <a:ext cx="751376" cy="797298"/>
            </a:xfrm>
            <a:custGeom>
              <a:avLst/>
              <a:gdLst/>
              <a:ahLst/>
              <a:cxnLst/>
              <a:rect l="l" t="t" r="r" b="b"/>
              <a:pathLst>
                <a:path w="1127759" h="745489">
                  <a:moveTo>
                    <a:pt x="0" y="745235"/>
                  </a:moveTo>
                  <a:lnTo>
                    <a:pt x="1127759" y="745235"/>
                  </a:lnTo>
                  <a:lnTo>
                    <a:pt x="1127759" y="0"/>
                  </a:lnTo>
                  <a:lnTo>
                    <a:pt x="0" y="0"/>
                  </a:lnTo>
                  <a:lnTo>
                    <a:pt x="0" y="745235"/>
                  </a:lnTo>
                  <a:close/>
                </a:path>
              </a:pathLst>
            </a:custGeom>
            <a:solidFill>
              <a:srgbClr val="002D48"/>
            </a:solidFill>
            <a:ln>
              <a:solidFill>
                <a:srgbClr val="002D48"/>
              </a:solidFill>
            </a:ln>
          </p:spPr>
          <p:txBody>
            <a:bodyPr wrap="square" lIns="0" tIns="0" rIns="0" bIns="0" rtlCol="0"/>
            <a:lstStyle/>
            <a:p>
              <a:endParaRPr lang="ru-RU" sz="1199" dirty="0">
                <a:latin typeface="Aeroport" panose="020000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69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A23DEE8-E3D5-1244-A3F2-11F9F2A7E83D}"/>
              </a:ext>
            </a:extLst>
          </p:cNvPr>
          <p:cNvSpPr/>
          <p:nvPr/>
        </p:nvSpPr>
        <p:spPr>
          <a:xfrm rot="16200000" flipH="1" flipV="1">
            <a:off x="5551165" y="1873245"/>
            <a:ext cx="455875" cy="7851707"/>
          </a:xfrm>
          <a:prstGeom prst="rect">
            <a:avLst/>
          </a:prstGeom>
          <a:solidFill>
            <a:srgbClr val="AB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 dirty="0">
              <a:latin typeface="Aeroport" panose="02000000000000000000" pitchFamily="2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FADA0-10A4-8F4F-864F-885CD6ED0010}"/>
              </a:ext>
            </a:extLst>
          </p:cNvPr>
          <p:cNvSpPr txBox="1"/>
          <p:nvPr/>
        </p:nvSpPr>
        <p:spPr>
          <a:xfrm>
            <a:off x="1215403" y="101788"/>
            <a:ext cx="9089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kk-KZ" sz="2800" b="1" dirty="0" smtClean="0">
                <a:solidFill>
                  <a:srgbClr val="FFC000"/>
                </a:solidFill>
                <a:latin typeface="Aeroport" panose="02000000000000000000" pitchFamily="2" charset="-52"/>
              </a:rPr>
              <a:t>МОДЕРНИЗАЦИЯ </a:t>
            </a:r>
          </a:p>
          <a:p>
            <a:pPr lvl="0" algn="ctr">
              <a:defRPr/>
            </a:pPr>
            <a:r>
              <a:rPr lang="kk-KZ" sz="2800" b="1" dirty="0" smtClean="0">
                <a:solidFill>
                  <a:srgbClr val="FFC000"/>
                </a:solidFill>
                <a:latin typeface="Aeroport" panose="02000000000000000000" pitchFamily="2" charset="-52"/>
              </a:rPr>
              <a:t>АНТИКОРРУПЦИОННОГО ЗАКОНОДАТЕЛЬСТВА</a:t>
            </a:r>
            <a:endParaRPr lang="kk-KZ" sz="2800" b="1" dirty="0">
              <a:solidFill>
                <a:srgbClr val="FFC000"/>
              </a:solidFill>
              <a:latin typeface="Aeroport" panose="02000000000000000000" pitchFamily="2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A8F89E-81D1-3143-9882-1D5A12F92687}"/>
              </a:ext>
            </a:extLst>
          </p:cNvPr>
          <p:cNvSpPr/>
          <p:nvPr/>
        </p:nvSpPr>
        <p:spPr>
          <a:xfrm rot="16200000">
            <a:off x="-562041" y="3610676"/>
            <a:ext cx="4837959" cy="45719"/>
          </a:xfrm>
          <a:prstGeom prst="rect">
            <a:avLst/>
          </a:prstGeom>
          <a:solidFill>
            <a:srgbClr val="AB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 dirty="0">
              <a:latin typeface="Aeroport" panose="02000000000000000000" pitchFamily="2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5F7FBE-B0C0-9B46-9022-EF4313EBB547}"/>
              </a:ext>
            </a:extLst>
          </p:cNvPr>
          <p:cNvSpPr/>
          <p:nvPr/>
        </p:nvSpPr>
        <p:spPr>
          <a:xfrm rot="16200000" flipH="1" flipV="1">
            <a:off x="1841363" y="771719"/>
            <a:ext cx="45719" cy="885678"/>
          </a:xfrm>
          <a:prstGeom prst="rect">
            <a:avLst/>
          </a:prstGeom>
          <a:solidFill>
            <a:srgbClr val="AB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 dirty="0">
              <a:latin typeface="Aeroport" panose="02000000000000000000" pitchFamily="2" charset="-52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730DFC-71A4-3141-A2AA-4587DA7D9378}"/>
              </a:ext>
            </a:extLst>
          </p:cNvPr>
          <p:cNvSpPr/>
          <p:nvPr/>
        </p:nvSpPr>
        <p:spPr>
          <a:xfrm>
            <a:off x="568516" y="1322119"/>
            <a:ext cx="1090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eroport" panose="02000000000000000000" pitchFamily="2" charset="-52"/>
              </a:rPr>
              <a:t>1998</a:t>
            </a:r>
            <a:endParaRPr lang="x-none" b="1" dirty="0">
              <a:solidFill>
                <a:schemeClr val="bg1"/>
              </a:solidFill>
              <a:latin typeface="Aeroport" panose="02000000000000000000" pitchFamily="2" charset="-52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55699D9-5904-3A41-BB3C-0E4CA8A647CA}"/>
              </a:ext>
            </a:extLst>
          </p:cNvPr>
          <p:cNvSpPr/>
          <p:nvPr/>
        </p:nvSpPr>
        <p:spPr>
          <a:xfrm>
            <a:off x="574785" y="3756316"/>
            <a:ext cx="1090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eroport" panose="02000000000000000000" pitchFamily="2" charset="-52"/>
              </a:rPr>
              <a:t>2015</a:t>
            </a:r>
            <a:endParaRPr lang="x-none" b="1" dirty="0">
              <a:solidFill>
                <a:schemeClr val="bg1"/>
              </a:solidFill>
              <a:latin typeface="Aeroport" panose="02000000000000000000" pitchFamily="2" charset="-52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17B361B-EAF5-E149-B4E2-DD5A02EEC920}"/>
              </a:ext>
            </a:extLst>
          </p:cNvPr>
          <p:cNvSpPr/>
          <p:nvPr/>
        </p:nvSpPr>
        <p:spPr>
          <a:xfrm>
            <a:off x="1982927" y="1306811"/>
            <a:ext cx="7554006" cy="188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eroport" panose="020000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ЗАКОН «О БОРЬБЕ С КОРРУПЦИЕЙ»</a:t>
            </a:r>
          </a:p>
          <a:p>
            <a:pPr marL="265113" indent="-249238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Aeroport" panose="02000000000000000000" pitchFamily="2" charset="-52"/>
              </a:rPr>
              <a:t>ОПРЕДЕЛЕН</a:t>
            </a:r>
            <a:r>
              <a:rPr lang="kk-KZ" dirty="0" smtClean="0">
                <a:solidFill>
                  <a:schemeClr val="bg1"/>
                </a:solidFill>
                <a:latin typeface="Aeroport" panose="02000000000000000000" pitchFamily="2" charset="-52"/>
              </a:rPr>
              <a:t>Ы</a:t>
            </a:r>
            <a:r>
              <a:rPr lang="ru-RU" dirty="0" smtClean="0">
                <a:solidFill>
                  <a:schemeClr val="bg1"/>
                </a:solidFill>
                <a:latin typeface="Aeroport" panose="02000000000000000000" pitchFamily="2" charset="-52"/>
              </a:rPr>
              <a:t> ЦЕЛИ, ЗАДАЧИ, ОСНОВНЫЕ ПРИНЦИПЫ БОРЬБЫ</a:t>
            </a:r>
          </a:p>
          <a:p>
            <a:pPr marL="265113" indent="-249238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dirty="0" smtClean="0">
                <a:solidFill>
                  <a:schemeClr val="bg1"/>
                </a:solidFill>
                <a:latin typeface="Aeroport" panose="02000000000000000000" pitchFamily="2" charset="-52"/>
              </a:rPr>
              <a:t>НАЧАТА ПОЛИТИКА ПО УЖЕСТОЧЕНИЮ УГОЛОВНОЙ ОТВЕТСТВЕННОСТИ</a:t>
            </a:r>
            <a:endParaRPr lang="ru-RU" dirty="0">
              <a:solidFill>
                <a:schemeClr val="bg1"/>
              </a:solidFill>
              <a:latin typeface="Aeroport" panose="02000000000000000000" pitchFamily="2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A2677FD-7F30-C04F-B0EE-E8E11DF5C9D2}"/>
              </a:ext>
            </a:extLst>
          </p:cNvPr>
          <p:cNvSpPr/>
          <p:nvPr/>
        </p:nvSpPr>
        <p:spPr>
          <a:xfrm>
            <a:off x="1876188" y="3756316"/>
            <a:ext cx="78287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ЗАКОН «О ПРОТИВОДЕЙСТВИИ КОРРУПЦИИ»</a:t>
            </a:r>
          </a:p>
          <a:p>
            <a:pPr marL="265113" lvl="0" indent="-249238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Aeroport" panose="02000000000000000000" pitchFamily="2" charset="-52"/>
              </a:rPr>
              <a:t>ВВЕДЕНЫ ИНСТРУМЕНТЫ ПРЕВЕНЦИИ: АНТИКОРРУПЦИОННЫЙ МОНИТОРИНГ И АНАЛИЗ КОРРУПЦИОННЫХ РИСКОВ, ФОРМИРОВАНИЕ АНТИКОРРУПЦИОННОЙ КУЛЬТУРЫ, АНТИКОРРУПЦИОННАЯ ЭКСПЕРТИЗА ПРОЕКТОВ НПА</a:t>
            </a:r>
            <a:endParaRPr lang="ru-RU" dirty="0">
              <a:solidFill>
                <a:schemeClr val="bg1"/>
              </a:solidFill>
              <a:latin typeface="Aeroport" panose="02000000000000000000" pitchFamily="2" charset="-52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2BE3ABE-FF31-5248-9721-913279B07D6B}"/>
              </a:ext>
            </a:extLst>
          </p:cNvPr>
          <p:cNvSpPr/>
          <p:nvPr/>
        </p:nvSpPr>
        <p:spPr>
          <a:xfrm rot="16200000" flipH="1" flipV="1">
            <a:off x="5014024" y="-886699"/>
            <a:ext cx="45719" cy="9089054"/>
          </a:xfrm>
          <a:prstGeom prst="rect">
            <a:avLst/>
          </a:prstGeom>
          <a:solidFill>
            <a:srgbClr val="AB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 dirty="0">
              <a:latin typeface="Aeroport" panose="02000000000000000000" pitchFamily="2" charset="-52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2DC2D74-BFEF-2946-B4F8-A35F02A9ADE0}"/>
              </a:ext>
            </a:extLst>
          </p:cNvPr>
          <p:cNvSpPr/>
          <p:nvPr/>
        </p:nvSpPr>
        <p:spPr>
          <a:xfrm rot="16200000" flipH="1" flipV="1">
            <a:off x="5556085" y="-450243"/>
            <a:ext cx="455875" cy="7805987"/>
          </a:xfrm>
          <a:prstGeom prst="rect">
            <a:avLst/>
          </a:prstGeom>
          <a:solidFill>
            <a:srgbClr val="AB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 dirty="0">
              <a:latin typeface="Aeroport" panose="02000000000000000000" pitchFamily="2" charset="-52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77674B2-DEF2-504A-9047-54053A94EBC1}"/>
              </a:ext>
            </a:extLst>
          </p:cNvPr>
          <p:cNvSpPr/>
          <p:nvPr/>
        </p:nvSpPr>
        <p:spPr>
          <a:xfrm>
            <a:off x="1858977" y="3261419"/>
            <a:ext cx="7658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113A5B"/>
                </a:solidFill>
                <a:latin typeface="Aeroport" panose="02000000000000000000" pitchFamily="2" charset="-52"/>
              </a:rPr>
              <a:t>ПРИОРИТЕТ КАРАТЕЛЬНЫХ УГОЛОВНО-ПРАВОВЫХ МЕР</a:t>
            </a:r>
            <a:endParaRPr lang="x-none" dirty="0">
              <a:solidFill>
                <a:srgbClr val="113A5B"/>
              </a:solidFill>
              <a:latin typeface="Aeroport" panose="02000000000000000000" pitchFamily="2" charset="-52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8E05135-46A4-304C-8F1E-7BE74D8A8C7E}"/>
              </a:ext>
            </a:extLst>
          </p:cNvPr>
          <p:cNvSpPr/>
          <p:nvPr/>
        </p:nvSpPr>
        <p:spPr>
          <a:xfrm>
            <a:off x="1858977" y="5593427"/>
            <a:ext cx="7554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113A5B"/>
                </a:solidFill>
                <a:latin typeface="Aeroport" panose="02000000000000000000" pitchFamily="2" charset="-52"/>
              </a:rPr>
              <a:t>ПРИОРИТЕТ МЕР ПРЕВЕНТИВНОГО ХАРАКТЕРА</a:t>
            </a:r>
            <a:endParaRPr lang="x-none" dirty="0">
              <a:solidFill>
                <a:srgbClr val="113A5B"/>
              </a:solidFill>
              <a:latin typeface="Aeroport" panose="020000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281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50602" y="1750503"/>
            <a:ext cx="3084703" cy="1840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9">
              <a:latin typeface="Aeroport" panose="02000000000000000000" pitchFamily="2" charset="-5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50601" y="1750503"/>
            <a:ext cx="3085042" cy="1841210"/>
          </a:xfrm>
          <a:custGeom>
            <a:avLst/>
            <a:gdLst/>
            <a:ahLst/>
            <a:cxnLst/>
            <a:rect l="l" t="t" r="r" b="b"/>
            <a:pathLst>
              <a:path w="4630420" h="2763520">
                <a:moveTo>
                  <a:pt x="4474209" y="0"/>
                </a:moveTo>
                <a:lnTo>
                  <a:pt x="155701" y="0"/>
                </a:lnTo>
                <a:lnTo>
                  <a:pt x="106493" y="7939"/>
                </a:lnTo>
                <a:lnTo>
                  <a:pt x="63751" y="30045"/>
                </a:lnTo>
                <a:lnTo>
                  <a:pt x="30045" y="63751"/>
                </a:lnTo>
                <a:lnTo>
                  <a:pt x="7939" y="106493"/>
                </a:lnTo>
                <a:lnTo>
                  <a:pt x="0" y="155701"/>
                </a:lnTo>
                <a:lnTo>
                  <a:pt x="0" y="2607310"/>
                </a:lnTo>
                <a:lnTo>
                  <a:pt x="7939" y="2656518"/>
                </a:lnTo>
                <a:lnTo>
                  <a:pt x="30045" y="2699260"/>
                </a:lnTo>
                <a:lnTo>
                  <a:pt x="63751" y="2732966"/>
                </a:lnTo>
                <a:lnTo>
                  <a:pt x="106493" y="2755072"/>
                </a:lnTo>
                <a:lnTo>
                  <a:pt x="155701" y="2763012"/>
                </a:lnTo>
                <a:lnTo>
                  <a:pt x="4474209" y="2763012"/>
                </a:lnTo>
                <a:lnTo>
                  <a:pt x="4523418" y="2755072"/>
                </a:lnTo>
                <a:lnTo>
                  <a:pt x="4566160" y="2732966"/>
                </a:lnTo>
                <a:lnTo>
                  <a:pt x="4599866" y="2699260"/>
                </a:lnTo>
                <a:lnTo>
                  <a:pt x="4621972" y="2656518"/>
                </a:lnTo>
                <a:lnTo>
                  <a:pt x="4629911" y="2607310"/>
                </a:lnTo>
                <a:lnTo>
                  <a:pt x="4629911" y="155701"/>
                </a:lnTo>
                <a:lnTo>
                  <a:pt x="4621972" y="106493"/>
                </a:lnTo>
                <a:lnTo>
                  <a:pt x="4599866" y="63751"/>
                </a:lnTo>
                <a:lnTo>
                  <a:pt x="4566160" y="30045"/>
                </a:lnTo>
                <a:lnTo>
                  <a:pt x="4523418" y="7939"/>
                </a:lnTo>
                <a:lnTo>
                  <a:pt x="4474209" y="0"/>
                </a:lnTo>
                <a:close/>
              </a:path>
            </a:pathLst>
          </a:custGeom>
          <a:solidFill>
            <a:schemeClr val="tx2">
              <a:alpha val="72940"/>
            </a:schemeClr>
          </a:solidFill>
        </p:spPr>
        <p:txBody>
          <a:bodyPr wrap="square" lIns="0" tIns="0" rIns="0" bIns="0" rtlCol="0"/>
          <a:lstStyle/>
          <a:p>
            <a:endParaRPr sz="1199">
              <a:latin typeface="Aeroport" panose="02000000000000000000" pitchFamily="2" charset="-5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03329" y="1958865"/>
            <a:ext cx="2280021" cy="1477945"/>
          </a:xfrm>
          <a:prstGeom prst="rect">
            <a:avLst/>
          </a:prstGeom>
        </p:spPr>
        <p:txBody>
          <a:bodyPr vert="horz" wrap="square" lIns="0" tIns="71922" rIns="0" bIns="0" rtlCol="0">
            <a:spAutoFit/>
          </a:bodyPr>
          <a:lstStyle/>
          <a:p>
            <a:pPr marL="12270" algn="ctr">
              <a:spcBef>
                <a:spcPts val="566"/>
              </a:spcBef>
            </a:pPr>
            <a:r>
              <a:rPr lang="ru-RU" sz="1600" b="1" spc="50" dirty="0" smtClean="0">
                <a:solidFill>
                  <a:srgbClr val="FFFFFF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АНАЛИЗ КОРРУПЦИОННЫХ РИСКОВ</a:t>
            </a:r>
            <a:endParaRPr lang="ru-RU" sz="1600" dirty="0"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1350" marR="3385" indent="-52888" algn="ctr">
              <a:spcBef>
                <a:spcPts val="376"/>
              </a:spcBef>
            </a:pPr>
            <a:r>
              <a:rPr lang="ru-RU" sz="1333" spc="-3" dirty="0" smtClean="0">
                <a:solidFill>
                  <a:srgbClr val="FFFFFF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ВЫЯВЛЕНИЕ И УСТРАНЕНИЕ ПРИЧИН И УСЛОВИЙ КОРРУПЦИИ</a:t>
            </a:r>
            <a:endParaRPr lang="ru-RU" sz="1333" dirty="0"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5687" y="4113276"/>
            <a:ext cx="3084704" cy="1840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9">
              <a:latin typeface="Aeroport" panose="02000000000000000000" pitchFamily="2" charset="-5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8240" y="1750503"/>
            <a:ext cx="3084704" cy="1840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9">
              <a:latin typeface="Aeroport" panose="02000000000000000000" pitchFamily="2" charset="-5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58744" y="4113276"/>
            <a:ext cx="3084704" cy="1839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9">
              <a:latin typeface="Aeroport" panose="02000000000000000000" pitchFamily="2" charset="-5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52653" y="1740000"/>
            <a:ext cx="3084704" cy="1839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9">
              <a:latin typeface="Aeroport" panose="02000000000000000000" pitchFamily="2" charset="-52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58480" y="618923"/>
            <a:ext cx="9049204" cy="439431"/>
          </a:xfrm>
          <a:prstGeom prst="rect">
            <a:avLst/>
          </a:prstGeom>
        </p:spPr>
        <p:txBody>
          <a:bodyPr vert="horz" wrap="square" lIns="0" tIns="8461" rIns="0" bIns="0" rtlCol="0" anchor="ctr">
            <a:spAutoFit/>
          </a:bodyPr>
          <a:lstStyle/>
          <a:p>
            <a:pPr marL="8462" algn="ctr">
              <a:lnSpc>
                <a:spcPct val="100000"/>
              </a:lnSpc>
              <a:spcBef>
                <a:spcPts val="67"/>
              </a:spcBef>
            </a:pPr>
            <a:r>
              <a:rPr lang="ru-RU" sz="2800" spc="-13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СИСТЕМА МЕР ПРОТИВОДЕЙСТВИЯ КОРРУПЦИИ</a:t>
            </a:r>
            <a:endParaRPr lang="ru-RU" sz="2800" spc="-50" dirty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45206" y="1750503"/>
            <a:ext cx="3085042" cy="1841210"/>
          </a:xfrm>
          <a:custGeom>
            <a:avLst/>
            <a:gdLst/>
            <a:ahLst/>
            <a:cxnLst/>
            <a:rect l="l" t="t" r="r" b="b"/>
            <a:pathLst>
              <a:path w="4630419" h="2763520">
                <a:moveTo>
                  <a:pt x="4474209" y="0"/>
                </a:moveTo>
                <a:lnTo>
                  <a:pt x="155701" y="0"/>
                </a:lnTo>
                <a:lnTo>
                  <a:pt x="106493" y="7939"/>
                </a:lnTo>
                <a:lnTo>
                  <a:pt x="63751" y="30045"/>
                </a:lnTo>
                <a:lnTo>
                  <a:pt x="30045" y="63751"/>
                </a:lnTo>
                <a:lnTo>
                  <a:pt x="7939" y="106493"/>
                </a:lnTo>
                <a:lnTo>
                  <a:pt x="0" y="155701"/>
                </a:lnTo>
                <a:lnTo>
                  <a:pt x="0" y="2607310"/>
                </a:lnTo>
                <a:lnTo>
                  <a:pt x="7939" y="2656518"/>
                </a:lnTo>
                <a:lnTo>
                  <a:pt x="30045" y="2699260"/>
                </a:lnTo>
                <a:lnTo>
                  <a:pt x="63751" y="2732966"/>
                </a:lnTo>
                <a:lnTo>
                  <a:pt x="106493" y="2755072"/>
                </a:lnTo>
                <a:lnTo>
                  <a:pt x="155701" y="2763012"/>
                </a:lnTo>
                <a:lnTo>
                  <a:pt x="4474209" y="2763012"/>
                </a:lnTo>
                <a:lnTo>
                  <a:pt x="4523418" y="2755072"/>
                </a:lnTo>
                <a:lnTo>
                  <a:pt x="4566160" y="2732966"/>
                </a:lnTo>
                <a:lnTo>
                  <a:pt x="4599866" y="2699260"/>
                </a:lnTo>
                <a:lnTo>
                  <a:pt x="4621972" y="2656518"/>
                </a:lnTo>
                <a:lnTo>
                  <a:pt x="4629911" y="2607310"/>
                </a:lnTo>
                <a:lnTo>
                  <a:pt x="4629911" y="155701"/>
                </a:lnTo>
                <a:lnTo>
                  <a:pt x="4621972" y="106493"/>
                </a:lnTo>
                <a:lnTo>
                  <a:pt x="4599866" y="63751"/>
                </a:lnTo>
                <a:lnTo>
                  <a:pt x="4566160" y="30045"/>
                </a:lnTo>
                <a:lnTo>
                  <a:pt x="4523418" y="7939"/>
                </a:lnTo>
                <a:lnTo>
                  <a:pt x="4474209" y="0"/>
                </a:lnTo>
                <a:close/>
              </a:path>
            </a:pathLst>
          </a:custGeom>
          <a:solidFill>
            <a:srgbClr val="171717">
              <a:alpha val="59999"/>
            </a:srgbClr>
          </a:solidFill>
        </p:spPr>
        <p:txBody>
          <a:bodyPr wrap="square" lIns="0" tIns="0" rIns="0" bIns="0" rtlCol="0"/>
          <a:lstStyle/>
          <a:p>
            <a:endParaRPr sz="1199">
              <a:latin typeface="Aeroport" panose="02000000000000000000" pitchFamily="2" charset="-5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8240" y="4103704"/>
            <a:ext cx="3085042" cy="1839941"/>
          </a:xfrm>
          <a:custGeom>
            <a:avLst/>
            <a:gdLst/>
            <a:ahLst/>
            <a:cxnLst/>
            <a:rect l="l" t="t" r="r" b="b"/>
            <a:pathLst>
              <a:path w="4630420" h="2761615">
                <a:moveTo>
                  <a:pt x="4474336" y="0"/>
                </a:moveTo>
                <a:lnTo>
                  <a:pt x="155575" y="0"/>
                </a:lnTo>
                <a:lnTo>
                  <a:pt x="106379" y="7925"/>
                </a:lnTo>
                <a:lnTo>
                  <a:pt x="63669" y="30000"/>
                </a:lnTo>
                <a:lnTo>
                  <a:pt x="30000" y="63669"/>
                </a:lnTo>
                <a:lnTo>
                  <a:pt x="7925" y="106379"/>
                </a:lnTo>
                <a:lnTo>
                  <a:pt x="0" y="155575"/>
                </a:lnTo>
                <a:lnTo>
                  <a:pt x="0" y="2605913"/>
                </a:lnTo>
                <a:lnTo>
                  <a:pt x="7925" y="2655108"/>
                </a:lnTo>
                <a:lnTo>
                  <a:pt x="30000" y="2697818"/>
                </a:lnTo>
                <a:lnTo>
                  <a:pt x="63669" y="2731487"/>
                </a:lnTo>
                <a:lnTo>
                  <a:pt x="106379" y="2753562"/>
                </a:lnTo>
                <a:lnTo>
                  <a:pt x="155575" y="2761488"/>
                </a:lnTo>
                <a:lnTo>
                  <a:pt x="4474336" y="2761488"/>
                </a:lnTo>
                <a:lnTo>
                  <a:pt x="4523532" y="2753562"/>
                </a:lnTo>
                <a:lnTo>
                  <a:pt x="4566242" y="2731487"/>
                </a:lnTo>
                <a:lnTo>
                  <a:pt x="4599911" y="2697818"/>
                </a:lnTo>
                <a:lnTo>
                  <a:pt x="4621986" y="2655108"/>
                </a:lnTo>
                <a:lnTo>
                  <a:pt x="4629911" y="2605913"/>
                </a:lnTo>
                <a:lnTo>
                  <a:pt x="4629911" y="155575"/>
                </a:lnTo>
                <a:lnTo>
                  <a:pt x="4621986" y="106379"/>
                </a:lnTo>
                <a:lnTo>
                  <a:pt x="4599911" y="63669"/>
                </a:lnTo>
                <a:lnTo>
                  <a:pt x="4566242" y="30000"/>
                </a:lnTo>
                <a:lnTo>
                  <a:pt x="4523532" y="7925"/>
                </a:lnTo>
                <a:lnTo>
                  <a:pt x="4474336" y="0"/>
                </a:lnTo>
                <a:close/>
              </a:path>
            </a:pathLst>
          </a:custGeom>
          <a:solidFill>
            <a:schemeClr val="tx2">
              <a:alpha val="72940"/>
            </a:schemeClr>
          </a:solidFill>
        </p:spPr>
        <p:txBody>
          <a:bodyPr wrap="square" lIns="0" tIns="0" rIns="0" bIns="0" rtlCol="0"/>
          <a:lstStyle/>
          <a:p>
            <a:endParaRPr sz="1199">
              <a:latin typeface="Aeroport" panose="02000000000000000000" pitchFamily="2" charset="-5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52653" y="4113277"/>
            <a:ext cx="3085042" cy="1839941"/>
          </a:xfrm>
          <a:custGeom>
            <a:avLst/>
            <a:gdLst/>
            <a:ahLst/>
            <a:cxnLst/>
            <a:rect l="l" t="t" r="r" b="b"/>
            <a:pathLst>
              <a:path w="4630419" h="2761615">
                <a:moveTo>
                  <a:pt x="4474337" y="0"/>
                </a:moveTo>
                <a:lnTo>
                  <a:pt x="155575" y="0"/>
                </a:lnTo>
                <a:lnTo>
                  <a:pt x="106379" y="7925"/>
                </a:lnTo>
                <a:lnTo>
                  <a:pt x="63669" y="30000"/>
                </a:lnTo>
                <a:lnTo>
                  <a:pt x="30000" y="63669"/>
                </a:lnTo>
                <a:lnTo>
                  <a:pt x="7925" y="106379"/>
                </a:lnTo>
                <a:lnTo>
                  <a:pt x="0" y="155575"/>
                </a:lnTo>
                <a:lnTo>
                  <a:pt x="0" y="2605913"/>
                </a:lnTo>
                <a:lnTo>
                  <a:pt x="7925" y="2655108"/>
                </a:lnTo>
                <a:lnTo>
                  <a:pt x="30000" y="2697818"/>
                </a:lnTo>
                <a:lnTo>
                  <a:pt x="63669" y="2731487"/>
                </a:lnTo>
                <a:lnTo>
                  <a:pt x="106379" y="2753562"/>
                </a:lnTo>
                <a:lnTo>
                  <a:pt x="155575" y="2761488"/>
                </a:lnTo>
                <a:lnTo>
                  <a:pt x="4474337" y="2761488"/>
                </a:lnTo>
                <a:lnTo>
                  <a:pt x="4523532" y="2753562"/>
                </a:lnTo>
                <a:lnTo>
                  <a:pt x="4566242" y="2731487"/>
                </a:lnTo>
                <a:lnTo>
                  <a:pt x="4599911" y="2697818"/>
                </a:lnTo>
                <a:lnTo>
                  <a:pt x="4621986" y="2655108"/>
                </a:lnTo>
                <a:lnTo>
                  <a:pt x="4629912" y="2605913"/>
                </a:lnTo>
                <a:lnTo>
                  <a:pt x="4629912" y="155575"/>
                </a:lnTo>
                <a:lnTo>
                  <a:pt x="4621986" y="106379"/>
                </a:lnTo>
                <a:lnTo>
                  <a:pt x="4599911" y="63669"/>
                </a:lnTo>
                <a:lnTo>
                  <a:pt x="4566242" y="30000"/>
                </a:lnTo>
                <a:lnTo>
                  <a:pt x="4523532" y="7925"/>
                </a:lnTo>
                <a:lnTo>
                  <a:pt x="4474337" y="0"/>
                </a:lnTo>
                <a:close/>
              </a:path>
            </a:pathLst>
          </a:custGeom>
          <a:solidFill>
            <a:schemeClr val="tx2">
              <a:alpha val="72940"/>
            </a:schemeClr>
          </a:solidFill>
        </p:spPr>
        <p:txBody>
          <a:bodyPr wrap="square" lIns="0" tIns="0" rIns="0" bIns="0" rtlCol="0"/>
          <a:lstStyle/>
          <a:p>
            <a:endParaRPr sz="1199">
              <a:latin typeface="Aeroport" panose="02000000000000000000" pitchFamily="2" charset="-5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99529" y="4183810"/>
            <a:ext cx="586846" cy="567502"/>
          </a:xfrm>
          <a:custGeom>
            <a:avLst/>
            <a:gdLst/>
            <a:ahLst/>
            <a:cxnLst/>
            <a:rect l="l" t="t" r="r" b="b"/>
            <a:pathLst>
              <a:path w="1038225" h="1038225">
                <a:moveTo>
                  <a:pt x="518922" y="0"/>
                </a:moveTo>
                <a:lnTo>
                  <a:pt x="471682" y="2120"/>
                </a:lnTo>
                <a:lnTo>
                  <a:pt x="425632" y="8359"/>
                </a:lnTo>
                <a:lnTo>
                  <a:pt x="380955" y="18533"/>
                </a:lnTo>
                <a:lnTo>
                  <a:pt x="337834" y="32459"/>
                </a:lnTo>
                <a:lnTo>
                  <a:pt x="296452" y="49955"/>
                </a:lnTo>
                <a:lnTo>
                  <a:pt x="256991" y="70837"/>
                </a:lnTo>
                <a:lnTo>
                  <a:pt x="219635" y="94923"/>
                </a:lnTo>
                <a:lnTo>
                  <a:pt x="184568" y="122028"/>
                </a:lnTo>
                <a:lnTo>
                  <a:pt x="151971" y="151971"/>
                </a:lnTo>
                <a:lnTo>
                  <a:pt x="122028" y="184568"/>
                </a:lnTo>
                <a:lnTo>
                  <a:pt x="94923" y="219635"/>
                </a:lnTo>
                <a:lnTo>
                  <a:pt x="70837" y="256991"/>
                </a:lnTo>
                <a:lnTo>
                  <a:pt x="49955" y="296452"/>
                </a:lnTo>
                <a:lnTo>
                  <a:pt x="32459" y="337834"/>
                </a:lnTo>
                <a:lnTo>
                  <a:pt x="18533" y="380955"/>
                </a:lnTo>
                <a:lnTo>
                  <a:pt x="8359" y="425632"/>
                </a:lnTo>
                <a:lnTo>
                  <a:pt x="2120" y="471682"/>
                </a:lnTo>
                <a:lnTo>
                  <a:pt x="0" y="518922"/>
                </a:lnTo>
                <a:lnTo>
                  <a:pt x="2120" y="566161"/>
                </a:lnTo>
                <a:lnTo>
                  <a:pt x="8359" y="612211"/>
                </a:lnTo>
                <a:lnTo>
                  <a:pt x="18533" y="656888"/>
                </a:lnTo>
                <a:lnTo>
                  <a:pt x="32459" y="700009"/>
                </a:lnTo>
                <a:lnTo>
                  <a:pt x="49955" y="741391"/>
                </a:lnTo>
                <a:lnTo>
                  <a:pt x="70837" y="780852"/>
                </a:lnTo>
                <a:lnTo>
                  <a:pt x="94923" y="818208"/>
                </a:lnTo>
                <a:lnTo>
                  <a:pt x="122028" y="853275"/>
                </a:lnTo>
                <a:lnTo>
                  <a:pt x="151971" y="885872"/>
                </a:lnTo>
                <a:lnTo>
                  <a:pt x="184568" y="915815"/>
                </a:lnTo>
                <a:lnTo>
                  <a:pt x="219635" y="942920"/>
                </a:lnTo>
                <a:lnTo>
                  <a:pt x="256991" y="967006"/>
                </a:lnTo>
                <a:lnTo>
                  <a:pt x="296452" y="987888"/>
                </a:lnTo>
                <a:lnTo>
                  <a:pt x="337834" y="1005384"/>
                </a:lnTo>
                <a:lnTo>
                  <a:pt x="380955" y="1019310"/>
                </a:lnTo>
                <a:lnTo>
                  <a:pt x="425632" y="1029484"/>
                </a:lnTo>
                <a:lnTo>
                  <a:pt x="471682" y="1035723"/>
                </a:lnTo>
                <a:lnTo>
                  <a:pt x="518922" y="1037844"/>
                </a:lnTo>
                <a:lnTo>
                  <a:pt x="566161" y="1035723"/>
                </a:lnTo>
                <a:lnTo>
                  <a:pt x="612211" y="1029484"/>
                </a:lnTo>
                <a:lnTo>
                  <a:pt x="656888" y="1019310"/>
                </a:lnTo>
                <a:lnTo>
                  <a:pt x="700009" y="1005384"/>
                </a:lnTo>
                <a:lnTo>
                  <a:pt x="741391" y="987888"/>
                </a:lnTo>
                <a:lnTo>
                  <a:pt x="780852" y="967006"/>
                </a:lnTo>
                <a:lnTo>
                  <a:pt x="818208" y="942920"/>
                </a:lnTo>
                <a:lnTo>
                  <a:pt x="853275" y="915815"/>
                </a:lnTo>
                <a:lnTo>
                  <a:pt x="885872" y="885872"/>
                </a:lnTo>
                <a:lnTo>
                  <a:pt x="915815" y="853275"/>
                </a:lnTo>
                <a:lnTo>
                  <a:pt x="942920" y="818208"/>
                </a:lnTo>
                <a:lnTo>
                  <a:pt x="967006" y="780852"/>
                </a:lnTo>
                <a:lnTo>
                  <a:pt x="987888" y="741391"/>
                </a:lnTo>
                <a:lnTo>
                  <a:pt x="1005384" y="700009"/>
                </a:lnTo>
                <a:lnTo>
                  <a:pt x="1019310" y="656888"/>
                </a:lnTo>
                <a:lnTo>
                  <a:pt x="1029484" y="612211"/>
                </a:lnTo>
                <a:lnTo>
                  <a:pt x="1035723" y="566161"/>
                </a:lnTo>
                <a:lnTo>
                  <a:pt x="1037844" y="518922"/>
                </a:lnTo>
                <a:lnTo>
                  <a:pt x="1035723" y="471682"/>
                </a:lnTo>
                <a:lnTo>
                  <a:pt x="1029484" y="425632"/>
                </a:lnTo>
                <a:lnTo>
                  <a:pt x="1019310" y="380955"/>
                </a:lnTo>
                <a:lnTo>
                  <a:pt x="1005384" y="337834"/>
                </a:lnTo>
                <a:lnTo>
                  <a:pt x="987888" y="296452"/>
                </a:lnTo>
                <a:lnTo>
                  <a:pt x="967006" y="256991"/>
                </a:lnTo>
                <a:lnTo>
                  <a:pt x="942920" y="219635"/>
                </a:lnTo>
                <a:lnTo>
                  <a:pt x="915815" y="184568"/>
                </a:lnTo>
                <a:lnTo>
                  <a:pt x="885872" y="151971"/>
                </a:lnTo>
                <a:lnTo>
                  <a:pt x="853275" y="122028"/>
                </a:lnTo>
                <a:lnTo>
                  <a:pt x="818208" y="94923"/>
                </a:lnTo>
                <a:lnTo>
                  <a:pt x="780852" y="70837"/>
                </a:lnTo>
                <a:lnTo>
                  <a:pt x="741391" y="49955"/>
                </a:lnTo>
                <a:lnTo>
                  <a:pt x="700009" y="32459"/>
                </a:lnTo>
                <a:lnTo>
                  <a:pt x="656888" y="18533"/>
                </a:lnTo>
                <a:lnTo>
                  <a:pt x="612211" y="8359"/>
                </a:lnTo>
                <a:lnTo>
                  <a:pt x="566161" y="2120"/>
                </a:lnTo>
                <a:lnTo>
                  <a:pt x="518922" y="0"/>
                </a:lnTo>
                <a:close/>
              </a:path>
            </a:pathLst>
          </a:custGeom>
          <a:solidFill>
            <a:srgbClr val="002D48"/>
          </a:solidFill>
          <a:ln>
            <a:solidFill>
              <a:srgbClr val="002D48"/>
            </a:solidFill>
          </a:ln>
        </p:spPr>
        <p:txBody>
          <a:bodyPr wrap="square" lIns="0" tIns="0" rIns="0" bIns="0" rtlCol="0"/>
          <a:lstStyle/>
          <a:p>
            <a:endParaRPr sz="1199">
              <a:solidFill>
                <a:schemeClr val="tx2"/>
              </a:solidFill>
              <a:latin typeface="Aeroport" panose="02000000000000000000" pitchFamily="2" charset="-5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48442" y="4751312"/>
            <a:ext cx="3689021" cy="1410465"/>
          </a:xfrm>
          <a:prstGeom prst="rect">
            <a:avLst/>
          </a:prstGeom>
        </p:spPr>
        <p:txBody>
          <a:bodyPr vert="horz" wrap="square" lIns="0" tIns="147652" rIns="0" bIns="0" rtlCol="0">
            <a:spAutoFit/>
          </a:bodyPr>
          <a:lstStyle/>
          <a:p>
            <a:pPr marR="2962" algn="ctr">
              <a:spcBef>
                <a:spcPts val="1163"/>
              </a:spcBef>
            </a:pPr>
            <a:r>
              <a:rPr lang="ru-RU" sz="1866" b="1" spc="43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ЛЕГЧЕ </a:t>
            </a:r>
            <a:r>
              <a:rPr lang="ru-RU" sz="1866" b="1" spc="43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ПРЕДОТВРАТИТЬ, ЧЕМ БОРОТЬСЯ </a:t>
            </a:r>
            <a:r>
              <a:rPr lang="ru-RU" sz="1866" b="1" spc="43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 ПОСЛЕДСТВИЯМИ</a:t>
            </a:r>
          </a:p>
          <a:p>
            <a:pPr marR="2962" algn="ctr">
              <a:spcBef>
                <a:spcPts val="1163"/>
              </a:spcBef>
            </a:pPr>
            <a:endParaRPr sz="1599" dirty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bject 12"/>
          <p:cNvSpPr txBox="1"/>
          <p:nvPr/>
        </p:nvSpPr>
        <p:spPr>
          <a:xfrm>
            <a:off x="1029097" y="4751311"/>
            <a:ext cx="2709396" cy="563785"/>
          </a:xfrm>
          <a:prstGeom prst="rect">
            <a:avLst/>
          </a:prstGeom>
        </p:spPr>
        <p:txBody>
          <a:bodyPr vert="horz" wrap="square" lIns="0" tIns="70653" rIns="0" bIns="0" rtlCol="0">
            <a:spAutoFit/>
          </a:bodyPr>
          <a:lstStyle/>
          <a:p>
            <a:pPr marL="8462" algn="ctr">
              <a:spcBef>
                <a:spcPts val="556"/>
              </a:spcBef>
            </a:pPr>
            <a:r>
              <a:rPr lang="ru-RU" sz="1600" b="1" spc="50" dirty="0" smtClean="0">
                <a:solidFill>
                  <a:srgbClr val="FFFFFF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АНТИКОРРУПЦИОННЫЕ ОГРАНИЧЕНИЯ</a:t>
            </a:r>
            <a:endParaRPr sz="1600" dirty="0"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8450354" y="1958865"/>
            <a:ext cx="2689640" cy="1272825"/>
          </a:xfrm>
          <a:prstGeom prst="rect">
            <a:avLst/>
          </a:prstGeom>
        </p:spPr>
        <p:txBody>
          <a:bodyPr vert="horz" wrap="square" lIns="0" tIns="71922" rIns="0" bIns="0" rtlCol="0">
            <a:spAutoFit/>
          </a:bodyPr>
          <a:lstStyle/>
          <a:p>
            <a:pPr marL="12270" algn="ctr">
              <a:spcBef>
                <a:spcPts val="566"/>
              </a:spcBef>
            </a:pPr>
            <a:r>
              <a:rPr lang="ru-RU" sz="1600" b="1" spc="50" dirty="0" smtClean="0">
                <a:solidFill>
                  <a:srgbClr val="FFFFFF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ФОРМИРОВАНИЕ АНТИКОРРУПЦИОННОЙ КУЛЬТУРЫ</a:t>
            </a:r>
            <a:endParaRPr lang="ru-RU" sz="1600" dirty="0"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1350" marR="3385" indent="-52888" algn="ctr">
              <a:spcBef>
                <a:spcPts val="376"/>
              </a:spcBef>
            </a:pPr>
            <a:r>
              <a:rPr lang="ru-RU" sz="1333" spc="-3" dirty="0" smtClean="0">
                <a:solidFill>
                  <a:srgbClr val="FFFFFF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ПОВЫШЕНИЕ НЕТЕРПИМОСТИ К КОРРУПЦИИ В ОБЩЕСТВЕ</a:t>
            </a:r>
            <a:endParaRPr lang="ru-RU" sz="1333" dirty="0"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object 5"/>
          <p:cNvSpPr txBox="1"/>
          <p:nvPr/>
        </p:nvSpPr>
        <p:spPr>
          <a:xfrm>
            <a:off x="8463554" y="4618031"/>
            <a:ext cx="2689640" cy="811288"/>
          </a:xfrm>
          <a:prstGeom prst="rect">
            <a:avLst/>
          </a:prstGeom>
        </p:spPr>
        <p:txBody>
          <a:bodyPr vert="horz" wrap="square" lIns="0" tIns="71922" rIns="0" bIns="0" rtlCol="0">
            <a:spAutoFit/>
          </a:bodyPr>
          <a:lstStyle/>
          <a:p>
            <a:pPr marL="12270" algn="ctr">
              <a:spcBef>
                <a:spcPts val="566"/>
              </a:spcBef>
            </a:pPr>
            <a:r>
              <a:rPr lang="ru-RU" sz="1600" b="1" spc="50" dirty="0" smtClean="0">
                <a:solidFill>
                  <a:srgbClr val="FFFFFF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УРЕГУЛИРОВАНИЕ КОНФЛИКТА ИНТЕРЕСОВ</a:t>
            </a:r>
            <a:endParaRPr lang="ru-RU" sz="1600" dirty="0"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5349" y="1740000"/>
            <a:ext cx="3085042" cy="1841210"/>
          </a:xfrm>
          <a:custGeom>
            <a:avLst/>
            <a:gdLst/>
            <a:ahLst/>
            <a:cxnLst/>
            <a:rect l="l" t="t" r="r" b="b"/>
            <a:pathLst>
              <a:path w="4630420" h="2763520">
                <a:moveTo>
                  <a:pt x="4474210" y="0"/>
                </a:moveTo>
                <a:lnTo>
                  <a:pt x="155702" y="0"/>
                </a:lnTo>
                <a:lnTo>
                  <a:pt x="106493" y="7939"/>
                </a:lnTo>
                <a:lnTo>
                  <a:pt x="63751" y="30045"/>
                </a:lnTo>
                <a:lnTo>
                  <a:pt x="30045" y="63751"/>
                </a:lnTo>
                <a:lnTo>
                  <a:pt x="7939" y="106493"/>
                </a:lnTo>
                <a:lnTo>
                  <a:pt x="0" y="155701"/>
                </a:lnTo>
                <a:lnTo>
                  <a:pt x="0" y="2607310"/>
                </a:lnTo>
                <a:lnTo>
                  <a:pt x="7939" y="2656518"/>
                </a:lnTo>
                <a:lnTo>
                  <a:pt x="30045" y="2699260"/>
                </a:lnTo>
                <a:lnTo>
                  <a:pt x="63751" y="2732966"/>
                </a:lnTo>
                <a:lnTo>
                  <a:pt x="106493" y="2755072"/>
                </a:lnTo>
                <a:lnTo>
                  <a:pt x="155702" y="2763012"/>
                </a:lnTo>
                <a:lnTo>
                  <a:pt x="4474210" y="2763012"/>
                </a:lnTo>
                <a:lnTo>
                  <a:pt x="4523418" y="2755072"/>
                </a:lnTo>
                <a:lnTo>
                  <a:pt x="4566160" y="2732966"/>
                </a:lnTo>
                <a:lnTo>
                  <a:pt x="4599866" y="2699260"/>
                </a:lnTo>
                <a:lnTo>
                  <a:pt x="4621972" y="2656518"/>
                </a:lnTo>
                <a:lnTo>
                  <a:pt x="4629912" y="2607310"/>
                </a:lnTo>
                <a:lnTo>
                  <a:pt x="4629912" y="155701"/>
                </a:lnTo>
                <a:lnTo>
                  <a:pt x="4621972" y="106493"/>
                </a:lnTo>
                <a:lnTo>
                  <a:pt x="4599866" y="63751"/>
                </a:lnTo>
                <a:lnTo>
                  <a:pt x="4566160" y="30045"/>
                </a:lnTo>
                <a:lnTo>
                  <a:pt x="4523418" y="7939"/>
                </a:lnTo>
                <a:lnTo>
                  <a:pt x="4474210" y="0"/>
                </a:lnTo>
                <a:close/>
              </a:path>
            </a:pathLst>
          </a:custGeom>
          <a:solidFill>
            <a:srgbClr val="171717">
              <a:alpha val="59999"/>
            </a:srgbClr>
          </a:solidFill>
        </p:spPr>
        <p:txBody>
          <a:bodyPr wrap="square" lIns="0" tIns="0" rIns="0" bIns="0" rtlCol="0"/>
          <a:lstStyle/>
          <a:p>
            <a:endParaRPr sz="1199">
              <a:latin typeface="Aeroport" panose="02000000000000000000" pitchFamily="2" charset="-5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5267" y="2082617"/>
            <a:ext cx="2917056" cy="1230443"/>
          </a:xfrm>
          <a:prstGeom prst="rect">
            <a:avLst/>
          </a:prstGeom>
        </p:spPr>
        <p:txBody>
          <a:bodyPr vert="horz" wrap="square" lIns="0" tIns="70653" rIns="0" bIns="0" rtlCol="0">
            <a:spAutoFit/>
          </a:bodyPr>
          <a:lstStyle/>
          <a:p>
            <a:pPr marL="8462" algn="ctr">
              <a:spcBef>
                <a:spcPts val="556"/>
              </a:spcBef>
            </a:pPr>
            <a:r>
              <a:rPr lang="ru-RU" sz="1600" b="1" spc="50" dirty="0" smtClean="0">
                <a:solidFill>
                  <a:srgbClr val="FFFFFF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АНТИКОРРУПЦИОННЫЙ МОНИТОРИНГ</a:t>
            </a:r>
            <a:endParaRPr lang="ru-RU" sz="1600" dirty="0"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1087" marR="22001" indent="-144277" algn="ctr">
              <a:spcBef>
                <a:spcPts val="366"/>
              </a:spcBef>
            </a:pPr>
            <a:r>
              <a:rPr lang="ru-RU" sz="1333" spc="-7" dirty="0" smtClean="0">
                <a:solidFill>
                  <a:srgbClr val="FFFFFF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ОЦЕНКИ ПРАВОПРИМЕНИТЕЛЬНОЙ ПРАКТИКИ</a:t>
            </a:r>
            <a:endParaRPr lang="ru-RU" sz="1333" dirty="0"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9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857" y="277251"/>
            <a:ext cx="10608990" cy="87908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800" b="1" spc="-45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ПЕРВЫЙ </a:t>
            </a:r>
            <a:r>
              <a:rPr sz="2800" b="1" spc="-5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ПАКЕТ </a:t>
            </a:r>
            <a:r>
              <a:rPr sz="2800" b="1" spc="45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АНТИКОРРУПЦИОННЫХ</a:t>
            </a:r>
            <a:r>
              <a:rPr sz="2800" b="1" spc="-300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11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РЕФОРМ</a:t>
            </a:r>
            <a:r>
              <a:rPr lang="ru-RU" sz="2800" b="1" spc="11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spc="11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</a:br>
            <a:endParaRPr sz="2800" b="1" dirty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0814" y="1696556"/>
            <a:ext cx="11025198" cy="406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ru-RU" sz="200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ОТСТАВКА ПОЛИТИЧЕСКИХ</a:t>
            </a:r>
            <a:r>
              <a:rPr lang="ru-RU" sz="2000" spc="-23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1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ГОССЛУЖАЩИХ </a:t>
            </a:r>
            <a:r>
              <a:rPr lang="ru-RU" sz="2000" spc="9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2000" spc="10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КОРРУПЦИЮ</a:t>
            </a:r>
            <a:r>
              <a:rPr lang="ru-RU" sz="2000" spc="-33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7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ПОДЧИНЕННЫХ </a:t>
            </a:r>
          </a:p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ru-RU" sz="1400" i="1" spc="7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(3 ЛИЦА ОСВОБОЖДЕНЫ ОТ ЗАНИМАЕМОЙ ДОЛЖНОСТИ, 5 ЛИЦ ПРИВЛЕЧЕНЫ К ДИСОТВЕТСТВЕННОСТИ)</a:t>
            </a:r>
            <a:endParaRPr lang="ru-RU" sz="1400" i="1" dirty="0" smtClean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2735"/>
              </a:lnSpc>
              <a:spcBef>
                <a:spcPts val="2590"/>
              </a:spcBef>
            </a:pPr>
            <a:r>
              <a:rPr lang="ru-RU" sz="2000" spc="3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ДИСЦИПЛИНАРНАЯ </a:t>
            </a:r>
            <a:r>
              <a:rPr lang="ru-RU" sz="2000" spc="-3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ОТВЕТСТВЕННОСТЬ</a:t>
            </a:r>
            <a:r>
              <a:rPr lang="ru-RU" sz="2000" spc="-31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РУКОВОДИТЕЛЕЙ </a:t>
            </a:r>
            <a:r>
              <a:rPr lang="ru-RU" sz="2000" spc="9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2000" spc="3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СЛАБУЮ </a:t>
            </a:r>
            <a:r>
              <a:rPr lang="ru-RU" sz="2000" spc="7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ПРЕВЕНТИВНУЮ</a:t>
            </a:r>
            <a:r>
              <a:rPr lang="ru-RU" sz="2000" spc="-48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2000" spc="5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РАБОТУ </a:t>
            </a:r>
            <a:r>
              <a:rPr lang="ru-RU" sz="1400" i="1" spc="5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(63 – АДМИНИСТРАТИВНЫЕ ГОССЛУЖАЩИЕ, 78 – РУКОВОДИТЕЛИ ПРАВООХРАНИТЕЛЬНЫХ ОРГАНОВ, 14 – РУКОВОДИТЕЛИ СУБЪЕКТОВ КВАЗИГОССЕКТОРА)</a:t>
            </a:r>
          </a:p>
          <a:p>
            <a:pPr marL="12700">
              <a:lnSpc>
                <a:spcPts val="2735"/>
              </a:lnSpc>
            </a:pPr>
            <a:endParaRPr sz="2400" dirty="0" smtClean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845">
              <a:lnSpc>
                <a:spcPct val="100000"/>
              </a:lnSpc>
            </a:pPr>
            <a:r>
              <a:rPr sz="2000" spc="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АНТИКОРРУПЦИОННАЯ </a:t>
            </a:r>
            <a:r>
              <a:rPr sz="2000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ЭКСПЕРТИЗА </a:t>
            </a:r>
            <a:r>
              <a:rPr sz="2000" spc="-25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ПРОЕКТОВ</a:t>
            </a:r>
            <a:r>
              <a:rPr sz="2000" spc="-365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36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sz="2000" spc="3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НПА</a:t>
            </a:r>
            <a:endParaRPr sz="2000" dirty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845">
              <a:lnSpc>
                <a:spcPct val="100000"/>
              </a:lnSpc>
              <a:spcBef>
                <a:spcPts val="25"/>
              </a:spcBef>
            </a:pPr>
            <a:r>
              <a:rPr lang="ru-RU" sz="1400" i="1" spc="12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(ИЗУЧЕНО 3700 ПРОЕКТОВ НПА, В КОТОРЫХ ВЫЯВЛЕНО ПОРЯДКА 11000 ФАКТОРОВ КОРРУПЦИОННЫХ РИСКОВ)</a:t>
            </a:r>
          </a:p>
          <a:p>
            <a:pPr marL="29845">
              <a:lnSpc>
                <a:spcPct val="100000"/>
              </a:lnSpc>
              <a:spcBef>
                <a:spcPts val="25"/>
              </a:spcBef>
            </a:pPr>
            <a:endParaRPr sz="1900" i="1" dirty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/>
            <a:r>
              <a:rPr sz="2000" spc="3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ДИФФЕРЕНЦИРОВАННАЯ </a:t>
            </a:r>
            <a:r>
              <a:rPr sz="2000" spc="20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СИСТЕМА</a:t>
            </a:r>
            <a:r>
              <a:rPr sz="2000" spc="-265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ПООЩРЕНИЯ </a:t>
            </a:r>
            <a:r>
              <a:rPr lang="ru-RU" sz="2000" spc="9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  <a:r>
              <a:rPr lang="ru-RU" sz="2000" spc="-12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6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СООБЩЕНИЯ</a:t>
            </a:r>
            <a:r>
              <a:rPr lang="ru-RU" sz="2000" spc="-114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6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2000" spc="-12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10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КОРРУПЦИИ</a:t>
            </a:r>
            <a:endParaRPr lang="ru-RU" sz="2000" dirty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/>
            <a:r>
              <a:rPr lang="ru-RU" sz="1400" i="1" spc="10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(ПООЩРЕНО 135 ЛИЦ НА СУММУ ₸43,9 МЛН)</a:t>
            </a:r>
          </a:p>
        </p:txBody>
      </p:sp>
      <p:sp>
        <p:nvSpPr>
          <p:cNvPr id="4" name="object 4"/>
          <p:cNvSpPr/>
          <p:nvPr/>
        </p:nvSpPr>
        <p:spPr>
          <a:xfrm>
            <a:off x="602542" y="1245869"/>
            <a:ext cx="161030" cy="5329555"/>
          </a:xfrm>
          <a:custGeom>
            <a:avLst/>
            <a:gdLst/>
            <a:ahLst/>
            <a:cxnLst/>
            <a:rect l="l" t="t" r="r" b="b"/>
            <a:pathLst>
              <a:path w="664210" h="5329555">
                <a:moveTo>
                  <a:pt x="663661" y="0"/>
                </a:moveTo>
                <a:lnTo>
                  <a:pt x="0" y="0"/>
                </a:lnTo>
                <a:lnTo>
                  <a:pt x="0" y="5329445"/>
                </a:lnTo>
                <a:lnTo>
                  <a:pt x="663661" y="5329445"/>
                </a:lnTo>
                <a:lnTo>
                  <a:pt x="663661" y="0"/>
                </a:lnTo>
                <a:close/>
              </a:path>
            </a:pathLst>
          </a:custGeom>
          <a:solidFill>
            <a:srgbClr val="002D48"/>
          </a:solidFill>
        </p:spPr>
        <p:txBody>
          <a:bodyPr wrap="square" lIns="0" tIns="0" rIns="0" bIns="0" rtlCol="0"/>
          <a:lstStyle/>
          <a:p>
            <a:endParaRPr sz="1199">
              <a:solidFill>
                <a:schemeClr val="tx2"/>
              </a:solidFill>
              <a:latin typeface="Aeroport" panose="020000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514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xfrm>
            <a:off x="423948" y="2172006"/>
            <a:ext cx="5469241" cy="3659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8155">
              <a:lnSpc>
                <a:spcPct val="100000"/>
              </a:lnSpc>
              <a:spcBef>
                <a:spcPts val="0"/>
              </a:spcBef>
            </a:pPr>
            <a:r>
              <a:rPr sz="1900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СОЗДАНИЕ АНТИКОРРУПЦИОННЫХ КОМПЛАЕНС-СЛУЖБ  В </a:t>
            </a:r>
            <a:r>
              <a:rPr sz="190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КВАЗИГОССЕКТОРЕ</a:t>
            </a:r>
            <a:endParaRPr lang="ru-RU" sz="1900" dirty="0" smtClean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478155" indent="0">
              <a:lnSpc>
                <a:spcPct val="100000"/>
              </a:lnSpc>
              <a:spcBef>
                <a:spcPts val="0"/>
              </a:spcBef>
              <a:buNone/>
            </a:pPr>
            <a:endParaRPr sz="1900" dirty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0"/>
              </a:spcBef>
            </a:pPr>
            <a:r>
              <a:rPr sz="1900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РАСШИРЕНИЕ СУБЪЕКТОВ КОРРУПЦИОННЫХ </a:t>
            </a:r>
            <a:r>
              <a:rPr sz="190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ПРЕСТУПЛЕНИЙ</a:t>
            </a:r>
            <a:r>
              <a:rPr lang="ru-RU" sz="190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РАБОТНИКАМИ КВАЗИГОССЕКТОРА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1900" dirty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0"/>
              </a:spcBef>
            </a:pPr>
            <a:r>
              <a:rPr sz="1900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АДМ.ОТВЕТСТВЕННОСТЬ РУКОВОДИТЕЛЕЙ </a:t>
            </a:r>
            <a:r>
              <a:rPr sz="190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КВАЗИГОССЕКТОРА</a:t>
            </a:r>
            <a:endParaRPr lang="ru-RU" sz="1900" dirty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(СТ. 681. ПРИНЯТИЕ НА РАБОТУ ЛИЦ, РАНЕЕ СОВЕРШИВШИХ КОРРУПЦИОННОЕ ПРЕСТУПЛЕНИЕ – 100 МРП)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1900" dirty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9140" y="1412595"/>
            <a:ext cx="5555615" cy="5080635"/>
          </a:xfrm>
          <a:custGeom>
            <a:avLst/>
            <a:gdLst/>
            <a:ahLst/>
            <a:cxnLst/>
            <a:rect l="l" t="t" r="r" b="b"/>
            <a:pathLst>
              <a:path w="5555615" h="5080635">
                <a:moveTo>
                  <a:pt x="0" y="0"/>
                </a:moveTo>
                <a:lnTo>
                  <a:pt x="5555273" y="0"/>
                </a:lnTo>
                <a:lnTo>
                  <a:pt x="5555273" y="5080282"/>
                </a:lnTo>
                <a:lnTo>
                  <a:pt x="0" y="508028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2D48"/>
            </a:solidFill>
          </a:ln>
        </p:spPr>
        <p:txBody>
          <a:bodyPr wrap="square" lIns="0" tIns="0" rIns="0" bIns="0" rtlCol="0"/>
          <a:lstStyle/>
          <a:p>
            <a:endParaRPr>
              <a:latin typeface="Aeroport" panose="02000000000000000000" pitchFamily="2" charset="-5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67145" y="1412595"/>
            <a:ext cx="5754370" cy="5080635"/>
          </a:xfrm>
          <a:custGeom>
            <a:avLst/>
            <a:gdLst/>
            <a:ahLst/>
            <a:cxnLst/>
            <a:rect l="l" t="t" r="r" b="b"/>
            <a:pathLst>
              <a:path w="5754370" h="5080635">
                <a:moveTo>
                  <a:pt x="0" y="0"/>
                </a:moveTo>
                <a:lnTo>
                  <a:pt x="5754023" y="0"/>
                </a:lnTo>
                <a:lnTo>
                  <a:pt x="5754023" y="5080282"/>
                </a:lnTo>
                <a:lnTo>
                  <a:pt x="0" y="508028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2D48"/>
            </a:solidFill>
          </a:ln>
        </p:spPr>
        <p:txBody>
          <a:bodyPr wrap="square" lIns="0" tIns="0" rIns="0" bIns="0" rtlCol="0"/>
          <a:lstStyle/>
          <a:p>
            <a:endParaRPr>
              <a:latin typeface="Aeroport" panose="02000000000000000000" pitchFamily="2" charset="-5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5740" y="1902702"/>
            <a:ext cx="5377180" cy="419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z="1600" dirty="0" smtClean="0">
                <a:solidFill>
                  <a:srgbClr val="168E89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ПОЛНЫЙ ЗАПРЕТ НА ДАРЕНИЕ ПОДАРКОВ</a:t>
            </a:r>
            <a:endParaRPr lang="ru-RU" sz="1600" dirty="0" smtClean="0"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/>
            <a:r>
              <a:rPr lang="ru-RU" sz="1600" dirty="0" smtClean="0">
                <a:solidFill>
                  <a:srgbClr val="072333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ЛЮБОЙ СТОИМОСТИ ГОССЛУЖАЩИМ, ДЕПУТАТАМ, СУДЬЯМ И ЛИЦАМ,  УПОЛНОМОЧЕННЫМ НА ВЫПОЛНЕНИЕ ГОСФУНКЦИЙ </a:t>
            </a:r>
            <a:r>
              <a:rPr lang="ru-RU" sz="1600" b="0" dirty="0" smtClean="0">
                <a:solidFill>
                  <a:srgbClr val="072333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dirty="0" smtClean="0">
                <a:solidFill>
                  <a:srgbClr val="072333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И ЧЛЕНАМ СЕМЕЙ</a:t>
            </a:r>
            <a:r>
              <a:rPr lang="ru-RU" sz="1600" b="0" dirty="0" smtClean="0">
                <a:solidFill>
                  <a:srgbClr val="072333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dirty="0" smtClean="0"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 smtClean="0"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 smtClean="0"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2373630"/>
            <a:r>
              <a:rPr lang="ru-RU" sz="1600" dirty="0" smtClean="0">
                <a:solidFill>
                  <a:srgbClr val="168E89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ОГРАНИЧЕНИЕ НА СОВМЕСТНУЮ  РАБОТУ БЛИЗКИХ РОДСТВЕННИКОВ</a:t>
            </a:r>
            <a:endParaRPr lang="ru-RU" sz="1600" dirty="0" smtClean="0"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954405"/>
            <a:r>
              <a:rPr lang="ru-RU" sz="1600" dirty="0" smtClean="0">
                <a:solidFill>
                  <a:srgbClr val="072333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ЗАПРЕЩАЕТСЯ НАХОДИТЬСЯ В ИХ ПРЯМОМ ПОДЧИНЕНИИ  И ИМЕТЬ В ПОДЧИНЕНИИ</a:t>
            </a:r>
            <a:endParaRPr lang="ru-RU" sz="1600" dirty="0" smtClean="0"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 smtClean="0"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 smtClean="0"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/>
            <a:r>
              <a:rPr lang="ru-RU" sz="1600" dirty="0" smtClean="0">
                <a:solidFill>
                  <a:srgbClr val="168E89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ОБЯЗАННОСТЬ КАНДИДАТОВ НА ГОСДОЛЖНОСТЬ</a:t>
            </a:r>
            <a:endParaRPr lang="ru-RU" sz="1600" dirty="0" smtClean="0"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/>
            <a:r>
              <a:rPr lang="ru-RU" sz="1600" dirty="0" smtClean="0">
                <a:solidFill>
                  <a:srgbClr val="072333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УВЕДОМЛЯТЬ О РАБОТАЮЩИХ В ОРГАНИЗАЦИИ РОДСТВЕННИКАХ</a:t>
            </a:r>
            <a:endParaRPr lang="ru-RU" sz="1600" dirty="0"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81120" y="439484"/>
            <a:ext cx="9907270" cy="7072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800" spc="15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ВТОРОЙ </a:t>
            </a:r>
            <a:r>
              <a:rPr sz="2800" spc="25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ПАКЕТ </a:t>
            </a:r>
            <a:r>
              <a:rPr sz="2800" spc="45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АНТИКОРРУПЦИОННЫХ</a:t>
            </a:r>
            <a:r>
              <a:rPr sz="2800" spc="220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5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РЕФОРМ</a:t>
            </a:r>
            <a:endParaRPr sz="2800" dirty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1600" b="0" spc="40" dirty="0" smtClean="0">
                <a:solidFill>
                  <a:srgbClr val="FFC000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ВСТУПИЛ </a:t>
            </a:r>
            <a:r>
              <a:rPr lang="ru-RU" sz="1600" b="0" spc="80" dirty="0" smtClean="0">
                <a:solidFill>
                  <a:srgbClr val="FFC000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b="0" spc="30" dirty="0" smtClean="0">
                <a:solidFill>
                  <a:srgbClr val="FFC000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СИЛУ </a:t>
            </a:r>
            <a:r>
              <a:rPr lang="ru-RU" sz="1600" b="0" spc="10" dirty="0" smtClean="0">
                <a:solidFill>
                  <a:srgbClr val="FFC000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600" b="0" spc="90" dirty="0" smtClean="0">
                <a:solidFill>
                  <a:srgbClr val="FFC000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ОКТЯБРЯ </a:t>
            </a:r>
            <a:r>
              <a:rPr lang="ru-RU" sz="1600" b="0" spc="165" dirty="0" smtClean="0">
                <a:solidFill>
                  <a:srgbClr val="FFC000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r>
              <a:rPr lang="ru-RU" sz="1600" b="0" spc="65" dirty="0" smtClean="0">
                <a:solidFill>
                  <a:srgbClr val="FFC000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spc="80" dirty="0" smtClean="0">
                <a:solidFill>
                  <a:srgbClr val="FFC000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1600" b="0" dirty="0">
              <a:solidFill>
                <a:srgbClr val="FFC000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0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5378450" cy="6858000"/>
          </a:xfrm>
          <a:custGeom>
            <a:avLst/>
            <a:gdLst/>
            <a:ahLst/>
            <a:cxnLst/>
            <a:rect l="l" t="t" r="r" b="b"/>
            <a:pathLst>
              <a:path w="5378450" h="6858000">
                <a:moveTo>
                  <a:pt x="5378106" y="0"/>
                </a:moveTo>
                <a:lnTo>
                  <a:pt x="0" y="0"/>
                </a:lnTo>
                <a:lnTo>
                  <a:pt x="0" y="6857999"/>
                </a:lnTo>
                <a:lnTo>
                  <a:pt x="5378106" y="6857999"/>
                </a:lnTo>
                <a:lnTo>
                  <a:pt x="5378106" y="0"/>
                </a:lnTo>
                <a:close/>
              </a:path>
            </a:pathLst>
          </a:custGeom>
          <a:solidFill>
            <a:srgbClr val="002D48"/>
          </a:solidFill>
          <a:ln>
            <a:solidFill>
              <a:srgbClr val="002D48"/>
            </a:solidFill>
          </a:ln>
        </p:spPr>
        <p:txBody>
          <a:bodyPr wrap="square" lIns="0" tIns="0" rIns="0" bIns="0" rtlCol="0"/>
          <a:lstStyle/>
          <a:p>
            <a:endParaRPr>
              <a:latin typeface="Aeroport" panose="02000000000000000000" pitchFamily="2" charset="-5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819" y="1991459"/>
            <a:ext cx="5104813" cy="24795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2800" spc="-35" dirty="0">
                <a:solidFill>
                  <a:schemeClr val="bg1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ТРЕТИЙ</a:t>
            </a:r>
            <a:r>
              <a:rPr sz="2800" spc="15" dirty="0">
                <a:solidFill>
                  <a:schemeClr val="bg1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25" dirty="0" smtClean="0">
                <a:solidFill>
                  <a:schemeClr val="bg1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ПАКЕТ</a:t>
            </a:r>
            <a:r>
              <a:rPr lang="ru-RU" sz="2800" spc="25" dirty="0" smtClean="0">
                <a:solidFill>
                  <a:schemeClr val="bg1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spc="20" dirty="0">
                <a:solidFill>
                  <a:schemeClr val="bg1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АНТИКОРРУПЦИОННЫХ</a:t>
            </a:r>
            <a:r>
              <a:rPr lang="ru-RU" sz="2800" spc="-10" dirty="0">
                <a:solidFill>
                  <a:schemeClr val="bg1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spc="-20" dirty="0" smtClean="0">
                <a:solidFill>
                  <a:schemeClr val="bg1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РЕФОРМ</a:t>
            </a:r>
            <a:br>
              <a:rPr lang="ru-RU" sz="2800" spc="-20" dirty="0" smtClean="0">
                <a:solidFill>
                  <a:schemeClr val="bg1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0" dirty="0">
                <a:solidFill>
                  <a:schemeClr val="bg1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0" dirty="0">
                <a:solidFill>
                  <a:schemeClr val="bg1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0" spc="40" dirty="0" smtClean="0">
                <a:solidFill>
                  <a:srgbClr val="FFC000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ВСТУПИЛ </a:t>
            </a:r>
            <a:r>
              <a:rPr lang="ru-RU" sz="1600" b="0" spc="70" dirty="0" smtClean="0">
                <a:solidFill>
                  <a:srgbClr val="FFC000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b="0" spc="30" dirty="0" smtClean="0">
                <a:solidFill>
                  <a:srgbClr val="FFC000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СИЛУ </a:t>
            </a:r>
            <a:r>
              <a:rPr lang="ru-RU" sz="1600" b="0" spc="15" dirty="0" smtClean="0">
                <a:solidFill>
                  <a:srgbClr val="FFC000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600" b="0" spc="65" dirty="0" smtClean="0">
                <a:solidFill>
                  <a:srgbClr val="FFC000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ЯНВАРЯ</a:t>
            </a:r>
            <a:r>
              <a:rPr lang="ru-RU" sz="1600" b="0" spc="55" dirty="0" smtClean="0">
                <a:solidFill>
                  <a:srgbClr val="FFC000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spc="5" dirty="0" smtClean="0">
                <a:solidFill>
                  <a:srgbClr val="FFC000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r>
              <a:rPr lang="ru-RU" sz="2800" b="0" dirty="0"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0" dirty="0"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</a:br>
            <a:endParaRPr sz="2800" b="0" dirty="0"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sz="half" idx="3"/>
          </p:nvPr>
        </p:nvSpPr>
        <p:spPr>
          <a:xfrm>
            <a:off x="5922645" y="647854"/>
            <a:ext cx="5303520" cy="537935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41275">
              <a:lnSpc>
                <a:spcPct val="99400"/>
              </a:lnSpc>
              <a:spcBef>
                <a:spcPts val="110"/>
              </a:spcBef>
            </a:pPr>
            <a:r>
              <a:rPr lang="ru-RU" sz="1800" spc="7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ИСКЛЮЧЕНИЕ ПРИМЕНЕНИЯ УСЛОВНО-ДОСРОЧНОГО  ОСВОБОЖДЕНИЯ К ОСУЖДЕННЫМ КОРРУПЦИОНЕРАМ</a:t>
            </a:r>
          </a:p>
          <a:p>
            <a:pPr marL="12700" marR="41275">
              <a:lnSpc>
                <a:spcPct val="99400"/>
              </a:lnSpc>
              <a:spcBef>
                <a:spcPts val="110"/>
              </a:spcBef>
            </a:pPr>
            <a:endParaRPr lang="ru-RU" sz="1800" spc="40" dirty="0" smtClean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41275">
              <a:lnSpc>
                <a:spcPct val="99400"/>
              </a:lnSpc>
              <a:spcBef>
                <a:spcPts val="110"/>
              </a:spcBef>
            </a:pPr>
            <a:r>
              <a:rPr lang="ru-RU" sz="1800" spc="4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УЖЕСТОЧЕНИЕ </a:t>
            </a:r>
            <a:r>
              <a:rPr lang="ru-RU" sz="1800" spc="5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ОТВЕТСТВЕННОСТИ </a:t>
            </a:r>
            <a:r>
              <a:rPr lang="ru-RU" sz="1800" spc="6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  <a:r>
              <a:rPr lang="ru-RU" sz="1800" spc="-37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pc="7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КОРРУПЦИЮ  </a:t>
            </a:r>
            <a:r>
              <a:rPr lang="ru-RU" sz="1800" spc="6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СОТРУДНИКОВ </a:t>
            </a:r>
            <a:r>
              <a:rPr lang="ru-RU" sz="1800" spc="4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ПРАВООХРАНИТЕЛЬНЫХ </a:t>
            </a:r>
            <a:r>
              <a:rPr lang="ru-RU" sz="1800" spc="5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ОРГАНОВ,  </a:t>
            </a:r>
            <a:r>
              <a:rPr lang="ru-RU" sz="1800" spc="3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СУДЕЙ, </a:t>
            </a:r>
            <a:r>
              <a:rPr lang="ru-RU" sz="1800" spc="4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ВЗЯТКОДАТЕЛЕЙ </a:t>
            </a:r>
            <a:r>
              <a:rPr lang="ru-RU" sz="1800" spc="7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800" spc="-34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ru-RU" sz="1800" spc="7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ПОСРЕДНИКОВ </a:t>
            </a:r>
            <a:r>
              <a:rPr lang="ru-RU" sz="1800" spc="4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ВО</a:t>
            </a:r>
            <a:r>
              <a:rPr lang="ru-RU" sz="1800" spc="-9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pc="5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ВЗЯТОЧНИЧЕСТВЕ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ru-RU" sz="1800" dirty="0" smtClean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277495">
              <a:lnSpc>
                <a:spcPct val="99400"/>
              </a:lnSpc>
            </a:pPr>
            <a:r>
              <a:rPr lang="ru-RU" sz="1800" spc="2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ОТМЕНА</a:t>
            </a:r>
            <a:r>
              <a:rPr lang="ru-RU" sz="1800" spc="-8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pc="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lang="ru-RU" sz="1800" spc="-9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pc="5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ОСУЖДЕННЫХ</a:t>
            </a:r>
            <a:r>
              <a:rPr lang="ru-RU" sz="1800" spc="-9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pc="6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  <a:r>
              <a:rPr lang="ru-RU" sz="1800" spc="-8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pc="5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ТЯЖКИЕ</a:t>
            </a:r>
            <a:r>
              <a:rPr lang="ru-RU" sz="1800" spc="-9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pc="7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800" spc="-8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pc="5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ОСОБО  </a:t>
            </a:r>
            <a:r>
              <a:rPr lang="ru-RU" sz="1800" spc="5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ТЯЖКИЕ </a:t>
            </a:r>
            <a:r>
              <a:rPr lang="ru-RU" sz="1800" spc="6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КОРРУПЦИОННЫЕ </a:t>
            </a:r>
            <a:r>
              <a:rPr lang="ru-RU" sz="1800" spc="4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ПРЕСТУПЛЕНИЯ  </a:t>
            </a:r>
            <a:r>
              <a:rPr lang="ru-RU" sz="1800" spc="6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ВОЗМОЖНОСТИ </a:t>
            </a:r>
            <a:r>
              <a:rPr lang="ru-RU" sz="1800" spc="3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ОТБЫТИЯ </a:t>
            </a:r>
            <a:r>
              <a:rPr lang="ru-RU" sz="1800" spc="5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НАКАЗАНИЯ</a:t>
            </a:r>
            <a:r>
              <a:rPr lang="ru-RU" sz="1800" spc="-37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                   </a:t>
            </a:r>
            <a:r>
              <a:rPr lang="ru-RU" sz="1800" spc="6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СРАЗУ </a:t>
            </a:r>
            <a:r>
              <a:rPr lang="ru-RU" sz="1800" spc="4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800" spc="-10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pc="5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УЧРЕЖДЕНИЯХ</a:t>
            </a:r>
            <a:r>
              <a:rPr lang="ru-RU" sz="1800" spc="-10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pc="5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МИНИМАЛЬНОЙ</a:t>
            </a:r>
            <a:r>
              <a:rPr lang="ru-RU" sz="1800" spc="-9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pc="6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БЕЗОПАСНОСТИ</a:t>
            </a:r>
            <a:endParaRPr lang="ru-RU" sz="1800" dirty="0" smtClean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ts val="2110"/>
              </a:lnSpc>
              <a:spcBef>
                <a:spcPts val="2105"/>
              </a:spcBef>
            </a:pPr>
            <a:r>
              <a:rPr lang="ru-RU" sz="1800" spc="3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ВВЕДЕНИЕ</a:t>
            </a:r>
            <a:r>
              <a:rPr lang="ru-RU" sz="1800" spc="-9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pc="6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ОГРАНИЧЕНИЯ</a:t>
            </a:r>
            <a:r>
              <a:rPr lang="ru-RU" sz="1800" spc="-9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pc="6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ru-RU" sz="1800" spc="-9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pc="3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ВЛАДЕНИЮ</a:t>
            </a:r>
            <a:r>
              <a:rPr lang="ru-RU" sz="1800" spc="-9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pc="4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СЧЕТАМИ  </a:t>
            </a:r>
            <a:r>
              <a:rPr lang="ru-RU" sz="1800" spc="4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800" spc="5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ЗАРУБЕЖНЫХ</a:t>
            </a:r>
            <a:r>
              <a:rPr lang="ru-RU" sz="1800" spc="-22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pc="4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БАНКАХ</a:t>
            </a:r>
            <a:endParaRPr lang="ru-RU" sz="1800" spc="45" dirty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3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857" y="369583"/>
            <a:ext cx="1060899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2800" b="1" spc="-4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ЧЕТВЕРТЫЙ</a:t>
            </a:r>
            <a:r>
              <a:rPr sz="2800" b="1" spc="-4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-5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ПАКЕТ </a:t>
            </a:r>
            <a:r>
              <a:rPr sz="2800" b="1" spc="45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АНТИКОРРУПЦИОННЫХ</a:t>
            </a:r>
            <a:r>
              <a:rPr sz="2800" b="1" spc="-300" dirty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11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РЕФОРМ</a:t>
            </a:r>
            <a:r>
              <a:rPr lang="ru-RU" sz="2800" b="1" spc="11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spc="11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spc="110" dirty="0" smtClean="0">
                <a:solidFill>
                  <a:srgbClr val="FFC000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ВСТУПИЛ В СИЛУ С 3 ЯНВАРЯ 2023 Г.</a:t>
            </a:r>
            <a:endParaRPr sz="1600" dirty="0">
              <a:solidFill>
                <a:srgbClr val="FFC000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0814" y="1696556"/>
            <a:ext cx="11025198" cy="4229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ru-RU" sz="200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ВВОДИТСЯ КОНТРОЛЬ ЗА СООТВЕТСТВИЕМ </a:t>
            </a:r>
            <a:r>
              <a:rPr lang="ru-RU" sz="2000" b="1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РАСХОДОВ И ДОХОДОВ </a:t>
            </a:r>
          </a:p>
          <a:p>
            <a:pPr marL="12700">
              <a:lnSpc>
                <a:spcPts val="2735"/>
              </a:lnSpc>
              <a:spcBef>
                <a:spcPts val="100"/>
              </a:spcBef>
            </a:pPr>
            <a:endParaRPr lang="ru-RU" sz="2000" spc="35" dirty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ru-RU" sz="2000" spc="3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ПОПРАВКИ, НАПРАВЛЕННЫЕ НА ФОРМИРОВАНИЕ СИСТЕМЫ ЗАЩИТЫ ЛИЦ, СООБЩИВШИХ О ФАКТАХ КОРРУПЦИИ</a:t>
            </a:r>
          </a:p>
          <a:p>
            <a:pPr marL="12700">
              <a:lnSpc>
                <a:spcPts val="2735"/>
              </a:lnSpc>
              <a:spcBef>
                <a:spcPts val="100"/>
              </a:spcBef>
            </a:pPr>
            <a:endParaRPr sz="2400" dirty="0" smtClean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845">
              <a:lnSpc>
                <a:spcPct val="100000"/>
              </a:lnSpc>
            </a:pPr>
            <a:r>
              <a:rPr lang="ru-RU" sz="2000" spc="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РАБОТОДАТЕЛЬ ДОЛЖЕН САМ ИСТРЕБОВАТЬ В ОТНОШЕНИИ КАНДИДАТА СВЕДЕНИЯ О СОВЕРШЕНИИ ИМ КОРРУПЦИОННОГО ПРЕСТУПЛЕНИЯ</a:t>
            </a:r>
          </a:p>
          <a:p>
            <a:pPr marL="29845">
              <a:lnSpc>
                <a:spcPct val="100000"/>
              </a:lnSpc>
            </a:pPr>
            <a:endParaRPr sz="1900" i="1" dirty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/>
            <a:r>
              <a:rPr lang="ru-RU" sz="2000" spc="3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ПЕРЕЧЕНЬ КОРРУПЦИОННЫХ ПРЕСТУПЛЕНИЙ </a:t>
            </a:r>
            <a:r>
              <a:rPr lang="ru-RU" sz="2000" b="1" spc="30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ДОПОЛНЕН ХИЩЕНИЯМИ И МОШЕННИЧЕСТВАМИ В ОСОБО КРУПНОМ РАЗМЕРЕ</a:t>
            </a:r>
          </a:p>
          <a:p>
            <a:pPr marL="12700"/>
            <a:endParaRPr lang="ru-RU" sz="2000" b="1" i="1" spc="30" dirty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/>
            <a:r>
              <a:rPr lang="ru-RU" sz="2000" spc="105" dirty="0" smtClean="0">
                <a:solidFill>
                  <a:schemeClr val="tx2"/>
                </a:solidFill>
                <a:latin typeface="Aeropor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ПОПРАВКИ ПО СОВЕРШЕНСТВОВАНИЮ ДЕЯТЕЛЬНОСТИ АНТИКОРРУПЦИОННЫХ КОМПЛАЕНС-СЛУЖБ</a:t>
            </a:r>
            <a:endParaRPr lang="ru-RU" spc="105" dirty="0" smtClean="0">
              <a:solidFill>
                <a:schemeClr val="tx2"/>
              </a:solidFill>
              <a:latin typeface="Aeroport" panose="020000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2542" y="1245869"/>
            <a:ext cx="161030" cy="5329555"/>
          </a:xfrm>
          <a:custGeom>
            <a:avLst/>
            <a:gdLst/>
            <a:ahLst/>
            <a:cxnLst/>
            <a:rect l="l" t="t" r="r" b="b"/>
            <a:pathLst>
              <a:path w="664210" h="5329555">
                <a:moveTo>
                  <a:pt x="663661" y="0"/>
                </a:moveTo>
                <a:lnTo>
                  <a:pt x="0" y="0"/>
                </a:lnTo>
                <a:lnTo>
                  <a:pt x="0" y="5329445"/>
                </a:lnTo>
                <a:lnTo>
                  <a:pt x="663661" y="5329445"/>
                </a:lnTo>
                <a:lnTo>
                  <a:pt x="663661" y="0"/>
                </a:lnTo>
                <a:close/>
              </a:path>
            </a:pathLst>
          </a:custGeom>
          <a:solidFill>
            <a:srgbClr val="002D48"/>
          </a:solidFill>
        </p:spPr>
        <p:txBody>
          <a:bodyPr wrap="square" lIns="0" tIns="0" rIns="0" bIns="0" rtlCol="0"/>
          <a:lstStyle/>
          <a:p>
            <a:endParaRPr sz="1199">
              <a:solidFill>
                <a:schemeClr val="tx2"/>
              </a:solidFill>
              <a:latin typeface="Aeroport" panose="020000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831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13054</TotalTime>
  <Words>1156</Words>
  <Application>Microsoft Office PowerPoint</Application>
  <PresentationFormat>Широкоэкранный</PresentationFormat>
  <Paragraphs>201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Aeroport</vt:lpstr>
      <vt:lpstr>Arial</vt:lpstr>
      <vt:lpstr>Calibri</vt:lpstr>
      <vt:lpstr>Calibri Light</vt:lpstr>
      <vt:lpstr>Impact</vt:lpstr>
      <vt:lpstr>Montserrat</vt:lpstr>
      <vt:lpstr>Palatino</vt:lpstr>
      <vt:lpstr>Proxima Nova</vt:lpstr>
      <vt:lpstr>Tahoma</vt:lpstr>
      <vt:lpstr>Times New Roman</vt:lpstr>
      <vt:lpstr>Wingdings</vt:lpstr>
      <vt:lpstr>Office Theme</vt:lpstr>
      <vt:lpstr>3_Office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МЕР ПРОТИВОДЕЙСТВИЯ КОРРУПЦИИ</vt:lpstr>
      <vt:lpstr>ПЕРВЫЙ ПАКЕТ АНТИКОРРУПЦИОННЫХ РЕФОРМ </vt:lpstr>
      <vt:lpstr>ВТОРОЙ ПАКЕТ АНТИКОРРУПЦИОННЫХ РЕФОРМ ВСТУПИЛ В СИЛУ С ОКТЯБРЯ 2020 ГОДА</vt:lpstr>
      <vt:lpstr>ТРЕТИЙ ПАКЕТ АНТИКОРРУПЦИОННЫХ РЕФОРМ  ВСТУПИЛ В СИЛУ С ЯНВАРЯ 2021 </vt:lpstr>
      <vt:lpstr>ЧЕТВЕРТЫЙ ПАКЕТ АНТИКОРРУПЦИОННЫХ РЕФОРМ ВСТУПИЛ В СИЛУ С 3 ЯНВАРЯ 2023 Г.</vt:lpstr>
      <vt:lpstr>Презентация PowerPoint</vt:lpstr>
      <vt:lpstr>Презентация PowerPoint</vt:lpstr>
      <vt:lpstr>Презентация PowerPoint</vt:lpstr>
      <vt:lpstr>ЛИЦА, ПОДПАДАЮЩИЕ ПОД АНТИКОРРУПЦИОННЫЕ ОГРАНИЧЕНИЯ В КВАЗИГОС СЕКТОРЕ </vt:lpstr>
      <vt:lpstr>АНТИКОРРУПЦИОННЫЕ ОГРАНИЧЕНИЯ </vt:lpstr>
      <vt:lpstr>ОТВЕТСТВЕННОСТЬ ЗА ДАЧУ И ПОЛУЧЕНИЕ ПОДАРКОВ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Rauan Shakratova</dc:creator>
  <cp:lastModifiedBy>Жазира Жылкышиева</cp:lastModifiedBy>
  <cp:revision>867</cp:revision>
  <cp:lastPrinted>2022-05-17T03:07:49Z</cp:lastPrinted>
  <dcterms:created xsi:type="dcterms:W3CDTF">2020-06-24T03:32:03Z</dcterms:created>
  <dcterms:modified xsi:type="dcterms:W3CDTF">2023-01-25T03:46:29Z</dcterms:modified>
</cp:coreProperties>
</file>